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331" r:id="rId2"/>
    <p:sldId id="328" r:id="rId3"/>
    <p:sldId id="330" r:id="rId4"/>
    <p:sldId id="301" r:id="rId5"/>
    <p:sldId id="303" r:id="rId6"/>
    <p:sldId id="258" r:id="rId7"/>
    <p:sldId id="259" r:id="rId8"/>
    <p:sldId id="260" r:id="rId9"/>
    <p:sldId id="261" r:id="rId10"/>
    <p:sldId id="265" r:id="rId11"/>
    <p:sldId id="297" r:id="rId12"/>
    <p:sldId id="302" r:id="rId13"/>
    <p:sldId id="267" r:id="rId14"/>
    <p:sldId id="266" r:id="rId15"/>
    <p:sldId id="285" r:id="rId16"/>
    <p:sldId id="284" r:id="rId17"/>
    <p:sldId id="286" r:id="rId18"/>
    <p:sldId id="287" r:id="rId19"/>
    <p:sldId id="288" r:id="rId20"/>
    <p:sldId id="289" r:id="rId21"/>
    <p:sldId id="290" r:id="rId22"/>
    <p:sldId id="291" r:id="rId23"/>
    <p:sldId id="294" r:id="rId24"/>
    <p:sldId id="296" r:id="rId25"/>
    <p:sldId id="283" r:id="rId26"/>
    <p:sldId id="295" r:id="rId2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84912105453" initials="8" lastIdx="1" clrIdx="0">
    <p:extLst>
      <p:ext uri="{19B8F6BF-5375-455C-9EA6-DF929625EA0E}">
        <p15:presenceInfo xmlns:p15="http://schemas.microsoft.com/office/powerpoint/2012/main" userId="b16eb0ebfa79ca0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842" autoAdjust="0"/>
  </p:normalViewPr>
  <p:slideViewPr>
    <p:cSldViewPr snapToGrid="0">
      <p:cViewPr varScale="1">
        <p:scale>
          <a:sx n="63" d="100"/>
          <a:sy n="63" d="100"/>
        </p:scale>
        <p:origin x="804" y="52"/>
      </p:cViewPr>
      <p:guideLst/>
    </p:cSldViewPr>
  </p:slideViewPr>
  <p:outlineViewPr>
    <p:cViewPr>
      <p:scale>
        <a:sx n="33" d="100"/>
        <a:sy n="33" d="100"/>
      </p:scale>
      <p:origin x="0" y="-2592"/>
    </p:cViewPr>
  </p:outlineViewPr>
  <p:notesTextViewPr>
    <p:cViewPr>
      <p:scale>
        <a:sx n="125" d="100"/>
        <a:sy n="125"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58E5812-AD97-4400-866B-742F626F1E18}" type="datetimeFigureOut">
              <a:rPr lang="en-US" smtClean="0"/>
              <a:t>1/18/2022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8E6ED8D-8FA9-4CC4-AF62-1F5F22417B00}" type="slidenum">
              <a:rPr lang="en-US" smtClean="0"/>
              <a:t>‹#›</a:t>
            </a:fld>
            <a:endParaRPr lang="en-US"/>
          </a:p>
        </p:txBody>
      </p:sp>
    </p:spTree>
    <p:extLst>
      <p:ext uri="{BB962C8B-B14F-4D97-AF65-F5344CB8AC3E}">
        <p14:creationId xmlns:p14="http://schemas.microsoft.com/office/powerpoint/2010/main" val="20365919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E6ED8D-8FA9-4CC4-AF62-1F5F22417B00}" type="slidenum">
              <a:rPr lang="en-US" smtClean="0"/>
              <a:t>1</a:t>
            </a:fld>
            <a:endParaRPr lang="en-US"/>
          </a:p>
        </p:txBody>
      </p:sp>
    </p:spTree>
    <p:extLst>
      <p:ext uri="{BB962C8B-B14F-4D97-AF65-F5344CB8AC3E}">
        <p14:creationId xmlns:p14="http://schemas.microsoft.com/office/powerpoint/2010/main" val="26557953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4 Questions Training.</a:t>
            </a:r>
          </a:p>
          <a:p>
            <a:r>
              <a:rPr lang="en-US" dirty="0"/>
              <a:t>Answering the Crisis of Abortion with the Gospel of Life.</a:t>
            </a:r>
          </a:p>
          <a:p>
            <a:r>
              <a:rPr lang="en-US" dirty="0"/>
              <a:t>  </a:t>
            </a:r>
          </a:p>
          <a:p>
            <a:pPr marL="0" indent="0">
              <a:buNone/>
            </a:pPr>
            <a:r>
              <a:rPr lang="en-US" b="1" dirty="0">
                <a:solidFill>
                  <a:srgbClr val="FF0000"/>
                </a:solidFill>
              </a:rPr>
              <a:t>The ‘Crisis?’</a:t>
            </a:r>
          </a:p>
          <a:p>
            <a:pPr lvl="1">
              <a:spcBef>
                <a:spcPts val="400"/>
              </a:spcBef>
            </a:pPr>
            <a:r>
              <a:rPr lang="en-US" sz="2200" dirty="0"/>
              <a:t>Abortion ends the life of a </a:t>
            </a:r>
            <a:r>
              <a:rPr lang="en-US" sz="2200" b="1" dirty="0">
                <a:solidFill>
                  <a:srgbClr val="FF0000"/>
                </a:solidFill>
              </a:rPr>
              <a:t>baby</a:t>
            </a:r>
            <a:r>
              <a:rPr lang="en-US" sz="2200" dirty="0"/>
              <a:t> in the womb - before it can be born. </a:t>
            </a:r>
            <a:r>
              <a:rPr lang="en-US" sz="2200" b="1" dirty="0"/>
              <a:t>This is the NUMBER ONE BIG ISSUE with abortion. If there were no other bad consequences of abortion, this is enough reason to say “abortion is wrong, don’t do it!” Why? Because a baby is killed! </a:t>
            </a:r>
          </a:p>
          <a:p>
            <a:pPr lvl="1">
              <a:spcBef>
                <a:spcPts val="400"/>
              </a:spcBef>
            </a:pPr>
            <a:endParaRPr lang="en-US" sz="2200" b="1" dirty="0"/>
          </a:p>
          <a:p>
            <a:pPr lvl="1">
              <a:spcBef>
                <a:spcPts val="400"/>
              </a:spcBef>
            </a:pPr>
            <a:r>
              <a:rPr lang="en-US" sz="2200" b="1" dirty="0"/>
              <a:t>But, abortion affects others also:</a:t>
            </a:r>
          </a:p>
          <a:p>
            <a:pPr lvl="1">
              <a:spcBef>
                <a:spcPts val="400"/>
              </a:spcBef>
            </a:pPr>
            <a:endParaRPr lang="en-US" sz="2200" dirty="0"/>
          </a:p>
          <a:p>
            <a:pPr lvl="1">
              <a:spcBef>
                <a:spcPts val="400"/>
              </a:spcBef>
            </a:pPr>
            <a:r>
              <a:rPr lang="en-US" dirty="0"/>
              <a:t>Abortion damages </a:t>
            </a:r>
            <a:r>
              <a:rPr lang="en-US" b="1" dirty="0">
                <a:solidFill>
                  <a:srgbClr val="FF0000"/>
                </a:solidFill>
              </a:rPr>
              <a:t>women</a:t>
            </a:r>
            <a:r>
              <a:rPr lang="en-US" dirty="0"/>
              <a:t> - leaving a lifetime of grief, suffering and guilt.</a:t>
            </a:r>
          </a:p>
          <a:p>
            <a:pPr lvl="2">
              <a:spcBef>
                <a:spcPts val="400"/>
              </a:spcBef>
            </a:pPr>
            <a:r>
              <a:rPr lang="en-US" sz="2400" dirty="0"/>
              <a:t>Women are abandoned or pressured </a:t>
            </a:r>
            <a:r>
              <a:rPr lang="en-US" sz="2400" i="1" dirty="0"/>
              <a:t>during their pregnancy crisis – when they need support the most!</a:t>
            </a:r>
            <a:endParaRPr lang="en-US" sz="2400" dirty="0"/>
          </a:p>
          <a:p>
            <a:pPr lvl="2">
              <a:spcBef>
                <a:spcPts val="400"/>
              </a:spcBef>
            </a:pPr>
            <a:r>
              <a:rPr lang="en-US" sz="2400" dirty="0"/>
              <a:t>Women – who are created to nurture life – are led, or left, to take life!</a:t>
            </a:r>
          </a:p>
          <a:p>
            <a:pPr lvl="1">
              <a:spcBef>
                <a:spcPts val="1200"/>
              </a:spcBef>
            </a:pPr>
            <a:endParaRPr lang="en-US" dirty="0"/>
          </a:p>
          <a:p>
            <a:pPr lvl="1">
              <a:spcBef>
                <a:spcPts val="1200"/>
              </a:spcBef>
            </a:pPr>
            <a:r>
              <a:rPr lang="en-US" dirty="0"/>
              <a:t>Abortion damages </a:t>
            </a:r>
            <a:r>
              <a:rPr lang="en-US" b="1" dirty="0">
                <a:solidFill>
                  <a:srgbClr val="FF0000"/>
                </a:solidFill>
              </a:rPr>
              <a:t>men.</a:t>
            </a:r>
            <a:r>
              <a:rPr lang="en-US" dirty="0"/>
              <a:t> </a:t>
            </a:r>
          </a:p>
          <a:p>
            <a:pPr lvl="2">
              <a:spcBef>
                <a:spcPts val="400"/>
              </a:spcBef>
            </a:pPr>
            <a:r>
              <a:rPr lang="en-US" sz="2400" dirty="0"/>
              <a:t>Men – who are created to protect, defend and nurture life (and the family) - abandon their values as men when they fail to protect women and babies from abortion harm and death. </a:t>
            </a:r>
          </a:p>
          <a:p>
            <a:pPr lvl="2">
              <a:spcBef>
                <a:spcPts val="400"/>
              </a:spcBef>
            </a:pPr>
            <a:endParaRPr lang="en-US" sz="2400" dirty="0"/>
          </a:p>
          <a:p>
            <a:pPr lvl="1">
              <a:spcBef>
                <a:spcPts val="1200"/>
              </a:spcBef>
            </a:pPr>
            <a:r>
              <a:rPr lang="en-US" dirty="0"/>
              <a:t>Abortion damages relationships – unresolved guilt, resentment, anger leads to distance and coldness in relationships…</a:t>
            </a:r>
          </a:p>
          <a:p>
            <a:pPr lvl="1">
              <a:spcBef>
                <a:spcPts val="400"/>
              </a:spcBef>
            </a:pPr>
            <a:endParaRPr lang="en-US" dirty="0"/>
          </a:p>
          <a:p>
            <a:pPr lvl="1">
              <a:spcBef>
                <a:spcPts val="400"/>
              </a:spcBef>
            </a:pPr>
            <a:r>
              <a:rPr lang="en-US" dirty="0"/>
              <a:t>Abortion affects </a:t>
            </a:r>
            <a:r>
              <a:rPr lang="en-US" b="1" dirty="0">
                <a:solidFill>
                  <a:srgbClr val="FF0000"/>
                </a:solidFill>
              </a:rPr>
              <a:t>family members –</a:t>
            </a:r>
            <a:r>
              <a:rPr lang="en-US" dirty="0"/>
              <a:t> Siblings may feel anger or sadness at the loss of their brother or sister. Grand parents 	also may feel angry that their grandchild was aborted.</a:t>
            </a:r>
          </a:p>
          <a:p>
            <a:pPr lvl="1">
              <a:spcBef>
                <a:spcPts val="400"/>
              </a:spcBef>
            </a:pPr>
            <a:endParaRPr lang="en-US" dirty="0"/>
          </a:p>
          <a:p>
            <a:pPr lvl="1">
              <a:spcBef>
                <a:spcPts val="400"/>
              </a:spcBef>
            </a:pPr>
            <a:r>
              <a:rPr lang="en-US" dirty="0"/>
              <a:t>Abortion affects </a:t>
            </a:r>
            <a:r>
              <a:rPr lang="en-US" b="1" dirty="0"/>
              <a:t>society - </a:t>
            </a:r>
            <a:r>
              <a:rPr lang="en-US" dirty="0"/>
              <a:t>Society may experience gender imbalance, for example, not enough women for men to marry. 	This has happened in provinces in China because of abortion. </a:t>
            </a:r>
          </a:p>
          <a:p>
            <a:pPr marL="457200" lvl="1" indent="0">
              <a:spcBef>
                <a:spcPts val="400"/>
              </a:spcBef>
              <a:buNone/>
            </a:pPr>
            <a:endParaRPr lang="en-US" sz="1900" dirty="0"/>
          </a:p>
          <a:p>
            <a:pPr marL="0" indent="0">
              <a:spcBef>
                <a:spcPts val="400"/>
              </a:spcBef>
              <a:buNone/>
            </a:pPr>
            <a:r>
              <a:rPr lang="en-US" sz="3400" b="1" dirty="0"/>
              <a:t>Abortion is </a:t>
            </a:r>
            <a:r>
              <a:rPr lang="en-US" sz="3400" b="1" i="1" dirty="0">
                <a:solidFill>
                  <a:srgbClr val="FF0000"/>
                </a:solidFill>
              </a:rPr>
              <a:t>the Leading Moral Crisis </a:t>
            </a:r>
            <a:r>
              <a:rPr lang="en-US" sz="3400" b="1" dirty="0"/>
              <a:t>in our modern time! </a:t>
            </a:r>
          </a:p>
          <a:p>
            <a:pPr marL="0" indent="0">
              <a:spcBef>
                <a:spcPts val="400"/>
              </a:spcBef>
              <a:buNone/>
            </a:pPr>
            <a:r>
              <a:rPr lang="en-US" sz="3400" b="1" dirty="0"/>
              <a:t>	42.6 million deaths - </a:t>
            </a:r>
            <a:r>
              <a:rPr lang="en-US" sz="3000" dirty="0"/>
              <a:t>It was the leading cause of death worldwide in 2021 - killing 42.6 million babies!</a:t>
            </a:r>
          </a:p>
          <a:p>
            <a:pPr lvl="1">
              <a:spcBef>
                <a:spcPts val="400"/>
              </a:spcBef>
            </a:pPr>
            <a:endParaRPr lang="en-US" sz="2200" dirty="0"/>
          </a:p>
          <a:p>
            <a:pPr lvl="1">
              <a:spcBef>
                <a:spcPts val="400"/>
              </a:spcBef>
            </a:pPr>
            <a:r>
              <a:rPr lang="en-US" sz="2200" dirty="0"/>
              <a:t>Abortions far outnumbered every other cause of death. By contrast:</a:t>
            </a:r>
          </a:p>
          <a:p>
            <a:pPr lvl="1">
              <a:spcBef>
                <a:spcPts val="400"/>
              </a:spcBef>
            </a:pPr>
            <a:r>
              <a:rPr lang="en-US" sz="2200" dirty="0"/>
              <a:t>	8.7 million people died of cancer in 2020.</a:t>
            </a:r>
          </a:p>
          <a:p>
            <a:pPr lvl="1">
              <a:spcBef>
                <a:spcPts val="400"/>
              </a:spcBef>
            </a:pPr>
            <a:r>
              <a:rPr lang="en-US" sz="2200" dirty="0"/>
              <a:t>	5 million died from smoking.</a:t>
            </a:r>
          </a:p>
          <a:p>
            <a:pPr lvl="1">
              <a:spcBef>
                <a:spcPts val="400"/>
              </a:spcBef>
            </a:pPr>
            <a:r>
              <a:rPr lang="en-US" sz="2200" dirty="0"/>
              <a:t>	13 million died from disease.</a:t>
            </a:r>
          </a:p>
          <a:p>
            <a:pPr lvl="1">
              <a:spcBef>
                <a:spcPts val="400"/>
              </a:spcBef>
            </a:pPr>
            <a:r>
              <a:rPr lang="en-US" sz="2200" dirty="0"/>
              <a:t>	1.7 million died of HIV/AIDS</a:t>
            </a:r>
          </a:p>
          <a:p>
            <a:pPr lvl="1">
              <a:spcBef>
                <a:spcPts val="400"/>
              </a:spcBef>
            </a:pPr>
            <a:endParaRPr lang="en-US" sz="2200" dirty="0"/>
          </a:p>
          <a:p>
            <a:pPr lvl="1">
              <a:spcBef>
                <a:spcPts val="400"/>
              </a:spcBef>
            </a:pPr>
            <a:r>
              <a:rPr lang="en-US" sz="2200" dirty="0"/>
              <a:t>	Covid deaths in 2020 were approximately 3.5 million – that means abortion is 12 times more deadly than 	coronavirus!</a:t>
            </a:r>
          </a:p>
          <a:p>
            <a:pPr marL="0" indent="0">
              <a:spcAft>
                <a:spcPts val="1200"/>
              </a:spcAft>
              <a:buNone/>
            </a:pPr>
            <a:endParaRPr lang="en-US" b="1" dirty="0">
              <a:solidFill>
                <a:srgbClr val="FF0000"/>
              </a:solidFill>
            </a:endParaRPr>
          </a:p>
          <a:p>
            <a:pPr marL="0" indent="0">
              <a:spcAft>
                <a:spcPts val="1200"/>
              </a:spcAft>
              <a:buNone/>
            </a:pPr>
            <a:r>
              <a:rPr lang="en-US" b="1" dirty="0">
                <a:solidFill>
                  <a:srgbClr val="FF0000"/>
                </a:solidFill>
              </a:rPr>
              <a:t>The ‘Gospel of Life’ </a:t>
            </a:r>
            <a:r>
              <a:rPr lang="en-US" sz="2000" dirty="0"/>
              <a:t>is our way of summarizing what God says regarding </a:t>
            </a:r>
            <a:r>
              <a:rPr lang="en-US" sz="2000" b="1" dirty="0">
                <a:solidFill>
                  <a:srgbClr val="FF0000"/>
                </a:solidFill>
              </a:rPr>
              <a:t>human value</a:t>
            </a:r>
            <a:r>
              <a:rPr lang="en-US" sz="2000" dirty="0">
                <a:solidFill>
                  <a:srgbClr val="FF0000"/>
                </a:solidFill>
              </a:rPr>
              <a:t> </a:t>
            </a:r>
            <a:r>
              <a:rPr lang="en-US" sz="2000" dirty="0"/>
              <a:t>and all that God commands us to do to </a:t>
            </a:r>
            <a:r>
              <a:rPr lang="en-US" sz="2000" b="1" dirty="0">
                <a:solidFill>
                  <a:srgbClr val="FF0000"/>
                </a:solidFill>
              </a:rPr>
              <a:t>cherish and protect human life</a:t>
            </a:r>
            <a:r>
              <a:rPr lang="en-US" sz="2000" b="1" dirty="0"/>
              <a:t>.</a:t>
            </a:r>
          </a:p>
          <a:p>
            <a:pPr marL="457200" lvl="1" indent="0">
              <a:buNone/>
            </a:pPr>
            <a:endParaRPr lang="en-US" sz="2000" dirty="0"/>
          </a:p>
          <a:p>
            <a:pPr marL="457200" lvl="1" indent="0">
              <a:buNone/>
            </a:pPr>
            <a:r>
              <a:rPr lang="en-US" sz="2000" dirty="0"/>
              <a:t>The ‘Gospel of Life’ moves men and women to act with compassion:</a:t>
            </a:r>
          </a:p>
          <a:p>
            <a:pPr marL="800100" lvl="1" indent="-342900">
              <a:buFontTx/>
              <a:buChar char="-"/>
            </a:pPr>
            <a:r>
              <a:rPr lang="en-US" sz="2000" b="1" dirty="0">
                <a:solidFill>
                  <a:srgbClr val="C00000"/>
                </a:solidFill>
              </a:rPr>
              <a:t>To reject</a:t>
            </a:r>
            <a:r>
              <a:rPr lang="en-US" sz="2000" dirty="0"/>
              <a:t> abortion, </a:t>
            </a:r>
          </a:p>
          <a:p>
            <a:pPr marL="800100" lvl="1" indent="-342900">
              <a:buFontTx/>
              <a:buChar char="-"/>
            </a:pPr>
            <a:r>
              <a:rPr lang="en-US" sz="2000" b="1" dirty="0">
                <a:solidFill>
                  <a:srgbClr val="C00000"/>
                </a:solidFill>
              </a:rPr>
              <a:t>To offer help to women</a:t>
            </a:r>
            <a:r>
              <a:rPr lang="en-US" sz="2000" dirty="0"/>
              <a:t> in pregnancy crisis, </a:t>
            </a:r>
          </a:p>
          <a:p>
            <a:pPr marL="800100" lvl="1" indent="-342900">
              <a:buFontTx/>
              <a:buChar char="-"/>
            </a:pPr>
            <a:r>
              <a:rPr lang="en-US" sz="2000" b="1" dirty="0">
                <a:solidFill>
                  <a:srgbClr val="C00000"/>
                </a:solidFill>
              </a:rPr>
              <a:t>To speak to men </a:t>
            </a:r>
            <a:r>
              <a:rPr lang="en-US" sz="2000" dirty="0"/>
              <a:t>of their responsibility in abortion, </a:t>
            </a:r>
          </a:p>
          <a:p>
            <a:pPr marL="800100" lvl="1" indent="-342900">
              <a:buFontTx/>
              <a:buChar char="-"/>
            </a:pPr>
            <a:r>
              <a:rPr lang="en-US" sz="2000" b="1" dirty="0">
                <a:solidFill>
                  <a:srgbClr val="C00000"/>
                </a:solidFill>
              </a:rPr>
              <a:t>To bring God’s healing</a:t>
            </a:r>
            <a:r>
              <a:rPr lang="en-US" sz="2000" dirty="0"/>
              <a:t> grace to grief and suffering in post-abortion women. </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28E6ED8D-8FA9-4CC4-AF62-1F5F22417B00}" type="slidenum">
              <a:rPr lang="en-US" smtClean="0"/>
              <a:t>2</a:t>
            </a:fld>
            <a:endParaRPr lang="en-US"/>
          </a:p>
        </p:txBody>
      </p:sp>
    </p:spTree>
    <p:extLst>
      <p:ext uri="{BB962C8B-B14F-4D97-AF65-F5344CB8AC3E}">
        <p14:creationId xmlns:p14="http://schemas.microsoft.com/office/powerpoint/2010/main" val="1687302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4 Questions Training.</a:t>
            </a:r>
          </a:p>
          <a:p>
            <a:r>
              <a:rPr lang="en-US" dirty="0"/>
              <a:t>Answering the Crisis of Abortion with the Gospel of Life.</a:t>
            </a:r>
          </a:p>
          <a:p>
            <a:r>
              <a:rPr lang="en-US" dirty="0"/>
              <a:t>  </a:t>
            </a:r>
          </a:p>
          <a:p>
            <a:pPr marL="0" indent="0">
              <a:spcBef>
                <a:spcPts val="0"/>
              </a:spcBef>
              <a:buNone/>
            </a:pPr>
            <a:r>
              <a:rPr lang="en-US" sz="3600" dirty="0"/>
              <a:t>Abortion is </a:t>
            </a:r>
            <a:r>
              <a:rPr lang="en-US" sz="3600" b="1" dirty="0">
                <a:solidFill>
                  <a:srgbClr val="FF0000"/>
                </a:solidFill>
              </a:rPr>
              <a:t>a moral issue! </a:t>
            </a:r>
            <a:r>
              <a:rPr lang="en-US" sz="2400" dirty="0"/>
              <a:t>It is a symptom of a deeper </a:t>
            </a:r>
            <a:r>
              <a:rPr lang="en-US" sz="2400" b="1" i="1" dirty="0">
                <a:solidFill>
                  <a:srgbClr val="FF0000"/>
                </a:solidFill>
              </a:rPr>
              <a:t>‘heart problem.’ </a:t>
            </a:r>
          </a:p>
          <a:p>
            <a:pPr marL="0" indent="0">
              <a:spcBef>
                <a:spcPts val="0"/>
              </a:spcBef>
              <a:buNone/>
            </a:pPr>
            <a:r>
              <a:rPr lang="en-US" sz="2400" dirty="0"/>
              <a:t>(Although it is usually performed by doctors), in reality, abortion is not a medical issue, but a moral issue.</a:t>
            </a:r>
          </a:p>
          <a:p>
            <a:pPr marL="0" indent="0">
              <a:spcBef>
                <a:spcPts val="0"/>
              </a:spcBef>
              <a:buNone/>
            </a:pPr>
            <a:r>
              <a:rPr lang="en-US" sz="2400" dirty="0"/>
              <a:t> </a:t>
            </a:r>
          </a:p>
          <a:p>
            <a:pPr marL="0" indent="0">
              <a:buNone/>
            </a:pPr>
            <a:r>
              <a:rPr lang="en-US" sz="2400" dirty="0"/>
              <a:t>	Therefore, what’s needed is </a:t>
            </a:r>
            <a:r>
              <a:rPr lang="en-US" sz="2400" b="1" i="1" dirty="0">
                <a:solidFill>
                  <a:srgbClr val="FF0000"/>
                </a:solidFill>
              </a:rPr>
              <a:t>a change of the heart and mind in both men and women! </a:t>
            </a:r>
          </a:p>
          <a:p>
            <a:pPr lvl="3">
              <a:spcBef>
                <a:spcPts val="0"/>
              </a:spcBef>
            </a:pPr>
            <a:r>
              <a:rPr lang="en-US" sz="2400" i="1" dirty="0"/>
              <a:t>To appreciate the value of all (even the unborn) human life – valued above all else!</a:t>
            </a:r>
          </a:p>
          <a:p>
            <a:pPr lvl="3">
              <a:spcBef>
                <a:spcPts val="0"/>
              </a:spcBef>
            </a:pPr>
            <a:r>
              <a:rPr lang="en-US" sz="2400" i="1" dirty="0"/>
              <a:t>To be willing to act and rescue the innocent from death!</a:t>
            </a:r>
          </a:p>
          <a:p>
            <a:pPr marL="0" indent="0">
              <a:buNone/>
            </a:pPr>
            <a:endParaRPr lang="en-US" sz="2400" b="1" i="1" dirty="0">
              <a:solidFill>
                <a:srgbClr val="FF0000"/>
              </a:solidFill>
            </a:endParaRPr>
          </a:p>
          <a:p>
            <a:pPr marL="0" indent="0">
              <a:spcBef>
                <a:spcPts val="1800"/>
              </a:spcBef>
              <a:buNone/>
            </a:pPr>
            <a:r>
              <a:rPr lang="en-US" sz="2400" b="1" i="1" dirty="0">
                <a:solidFill>
                  <a:srgbClr val="FF0000"/>
                </a:solidFill>
              </a:rPr>
              <a:t>	</a:t>
            </a:r>
            <a:r>
              <a:rPr lang="en-US" sz="2400" dirty="0"/>
              <a:t>The gospel of life brings that change.</a:t>
            </a:r>
          </a:p>
          <a:p>
            <a:pPr marL="0" indent="0">
              <a:spcBef>
                <a:spcPts val="4200"/>
              </a:spcBef>
              <a:buNone/>
            </a:pPr>
            <a:endParaRPr lang="en-US" sz="4400" b="1" dirty="0">
              <a:solidFill>
                <a:srgbClr val="FF0000"/>
              </a:solidFill>
            </a:endParaRPr>
          </a:p>
          <a:p>
            <a:pPr marL="0" indent="0">
              <a:spcBef>
                <a:spcPts val="4200"/>
              </a:spcBef>
              <a:buNone/>
            </a:pPr>
            <a:r>
              <a:rPr lang="en-US" sz="4400" b="1" dirty="0">
                <a:solidFill>
                  <a:srgbClr val="FF0000"/>
                </a:solidFill>
              </a:rPr>
              <a:t>The ‘Gospel of Life’ </a:t>
            </a:r>
            <a:r>
              <a:rPr lang="en-US" sz="3000" dirty="0"/>
              <a:t>is our way of summarizing; </a:t>
            </a:r>
          </a:p>
          <a:p>
            <a:pPr marL="1885950" lvl="3" indent="-514350">
              <a:spcBef>
                <a:spcPts val="0"/>
              </a:spcBef>
              <a:buAutoNum type="arabicPeriod"/>
            </a:pPr>
            <a:r>
              <a:rPr lang="en-US" sz="3000" dirty="0"/>
              <a:t>what God says regarding </a:t>
            </a:r>
            <a:r>
              <a:rPr lang="en-US" sz="3000" b="1" dirty="0">
                <a:solidFill>
                  <a:srgbClr val="FF0000"/>
                </a:solidFill>
              </a:rPr>
              <a:t>human value</a:t>
            </a:r>
            <a:r>
              <a:rPr lang="en-US" sz="3000" dirty="0">
                <a:solidFill>
                  <a:srgbClr val="FF0000"/>
                </a:solidFill>
              </a:rPr>
              <a:t> </a:t>
            </a:r>
            <a:r>
              <a:rPr lang="en-US" sz="3000" dirty="0"/>
              <a:t>and, </a:t>
            </a:r>
          </a:p>
          <a:p>
            <a:pPr marL="1885950" lvl="3" indent="-514350">
              <a:spcBef>
                <a:spcPts val="0"/>
              </a:spcBef>
              <a:spcAft>
                <a:spcPts val="3000"/>
              </a:spcAft>
              <a:buAutoNum type="arabicPeriod"/>
            </a:pPr>
            <a:r>
              <a:rPr lang="en-US" sz="3000" dirty="0"/>
              <a:t>all that God commands us to do to </a:t>
            </a:r>
            <a:r>
              <a:rPr lang="en-US" sz="3000" b="1" dirty="0">
                <a:solidFill>
                  <a:srgbClr val="FF0000"/>
                </a:solidFill>
              </a:rPr>
              <a:t>cherish and protect human life</a:t>
            </a:r>
            <a:r>
              <a:rPr lang="en-US" sz="3000" b="1" dirty="0"/>
              <a:t>.</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28E6ED8D-8FA9-4CC4-AF62-1F5F22417B00}" type="slidenum">
              <a:rPr lang="en-US" smtClean="0"/>
              <a:t>3</a:t>
            </a:fld>
            <a:endParaRPr lang="en-US"/>
          </a:p>
        </p:txBody>
      </p:sp>
    </p:spTree>
    <p:extLst>
      <p:ext uri="{BB962C8B-B14F-4D97-AF65-F5344CB8AC3E}">
        <p14:creationId xmlns:p14="http://schemas.microsoft.com/office/powerpoint/2010/main" val="24791230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overview of the Four Questions Training.</a:t>
            </a:r>
          </a:p>
          <a:p>
            <a:r>
              <a:rPr lang="en-US" dirty="0"/>
              <a:t>These are the 4 questions we will answer.</a:t>
            </a:r>
          </a:p>
          <a:p>
            <a:r>
              <a:rPr lang="en-US" dirty="0"/>
              <a:t> </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28E6ED8D-8FA9-4CC4-AF62-1F5F22417B00}" type="slidenum">
              <a:rPr lang="en-US" smtClean="0"/>
              <a:t>4</a:t>
            </a:fld>
            <a:endParaRPr lang="en-US"/>
          </a:p>
        </p:txBody>
      </p:sp>
    </p:spTree>
    <p:extLst>
      <p:ext uri="{BB962C8B-B14F-4D97-AF65-F5344CB8AC3E}">
        <p14:creationId xmlns:p14="http://schemas.microsoft.com/office/powerpoint/2010/main" val="1264884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28E6ED8D-8FA9-4CC4-AF62-1F5F22417B00}" type="slidenum">
              <a:rPr lang="en-US" smtClean="0"/>
              <a:t>5</a:t>
            </a:fld>
            <a:endParaRPr lang="en-US"/>
          </a:p>
        </p:txBody>
      </p:sp>
    </p:spTree>
    <p:extLst>
      <p:ext uri="{BB962C8B-B14F-4D97-AF65-F5344CB8AC3E}">
        <p14:creationId xmlns:p14="http://schemas.microsoft.com/office/powerpoint/2010/main" val="10759921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E6ED8D-8FA9-4CC4-AF62-1F5F22417B00}" type="slidenum">
              <a:rPr lang="en-US" smtClean="0"/>
              <a:t>6</a:t>
            </a:fld>
            <a:endParaRPr lang="en-US"/>
          </a:p>
        </p:txBody>
      </p:sp>
    </p:spTree>
    <p:extLst>
      <p:ext uri="{BB962C8B-B14F-4D97-AF65-F5344CB8AC3E}">
        <p14:creationId xmlns:p14="http://schemas.microsoft.com/office/powerpoint/2010/main" val="1969643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1200"/>
              </a:spcBef>
              <a:spcAft>
                <a:spcPts val="1200"/>
              </a:spcAft>
              <a:buNone/>
            </a:pPr>
            <a:r>
              <a:rPr lang="en-US" sz="1400" b="1" dirty="0">
                <a:solidFill>
                  <a:srgbClr val="FF0000"/>
                </a:solidFill>
              </a:rPr>
              <a:t>So we affirm that every human being is created with these four values: </a:t>
            </a:r>
          </a:p>
          <a:p>
            <a:pPr marL="171450" indent="-171450">
              <a:buFont typeface="Arial" panose="020B0604020202020204" pitchFamily="34" charset="0"/>
              <a:buChar char="•"/>
            </a:pPr>
            <a:r>
              <a:rPr lang="en-US" sz="1200" b="1" u="sng" dirty="0"/>
              <a:t>Intrinsic </a:t>
            </a:r>
            <a:r>
              <a:rPr lang="en-US" sz="1200" u="sng" dirty="0"/>
              <a:t>value</a:t>
            </a:r>
            <a:r>
              <a:rPr lang="en-US" sz="1200" dirty="0"/>
              <a:t>: Our humanity alone, rather than our capacities or abilities, makes us valuable to God.</a:t>
            </a:r>
          </a:p>
          <a:p>
            <a:pPr marL="0" indent="0">
              <a:buFont typeface="Arial" panose="020B0604020202020204" pitchFamily="34" charset="0"/>
              <a:buNone/>
            </a:pPr>
            <a:r>
              <a:rPr lang="en-US" sz="1200" dirty="0"/>
              <a:t>		Is a math genius more valuable to God than an average student? No! </a:t>
            </a:r>
          </a:p>
          <a:p>
            <a:pPr marL="0" indent="0">
              <a:buFont typeface="Arial" panose="020B0604020202020204" pitchFamily="34" charset="0"/>
              <a:buNone/>
            </a:pPr>
            <a:r>
              <a:rPr lang="en-US" sz="1200" dirty="0"/>
              <a:t>		If I have no arms and legs, am I less valuable to God? No!</a:t>
            </a:r>
          </a:p>
          <a:p>
            <a:pPr marL="0" indent="0">
              <a:buFont typeface="Arial" panose="020B0604020202020204" pitchFamily="34" charset="0"/>
              <a:buNone/>
            </a:pPr>
            <a:r>
              <a:rPr lang="en-US" sz="1200" dirty="0"/>
              <a:t>		What about a person who has Down Syndrome? Is he/she less valuable to God? No!</a:t>
            </a:r>
          </a:p>
          <a:p>
            <a:pPr marL="0" indent="0">
              <a:buFont typeface="Arial" panose="020B0604020202020204" pitchFamily="34" charset="0"/>
              <a:buNone/>
            </a:pPr>
            <a:r>
              <a:rPr lang="en-US" sz="1200" dirty="0"/>
              <a:t>		What if a person is unconscious? </a:t>
            </a:r>
          </a:p>
          <a:p>
            <a:pPr marL="0" indent="0">
              <a:buFont typeface="Arial" panose="020B0604020202020204" pitchFamily="34" charset="0"/>
              <a:buNone/>
            </a:pPr>
            <a:r>
              <a:rPr lang="en-US" sz="1200" dirty="0"/>
              <a:t>		</a:t>
            </a:r>
          </a:p>
          <a:p>
            <a:pPr marL="171450" indent="-171450">
              <a:buFont typeface="Arial" panose="020B0604020202020204" pitchFamily="34" charset="0"/>
              <a:buChar char="•"/>
            </a:pPr>
            <a:r>
              <a:rPr lang="en-US" sz="1200" b="1" u="sng" dirty="0"/>
              <a:t>Equal </a:t>
            </a:r>
            <a:r>
              <a:rPr lang="en-US" sz="1200" u="sng" dirty="0"/>
              <a:t>value</a:t>
            </a:r>
            <a:r>
              <a:rPr lang="en-US" sz="1200" dirty="0"/>
              <a:t>: All people, male and female, from every ethnicity, throughout the ages are equal.</a:t>
            </a:r>
          </a:p>
          <a:p>
            <a:pPr marL="0" indent="0">
              <a:buFont typeface="Arial" panose="020B0604020202020204" pitchFamily="34" charset="0"/>
              <a:buNone/>
            </a:pPr>
            <a:r>
              <a:rPr lang="en-US" sz="1200" dirty="0"/>
              <a:t>		Are boys more valuable than girls? No!</a:t>
            </a:r>
          </a:p>
          <a:p>
            <a:pPr marL="0" indent="0">
              <a:buFont typeface="Arial" panose="020B0604020202020204" pitchFamily="34" charset="0"/>
              <a:buNone/>
            </a:pPr>
            <a:r>
              <a:rPr lang="en-US" sz="1200" dirty="0"/>
              <a:t>		If I own a car, am I more valuable than a poor man who walks? No!</a:t>
            </a:r>
          </a:p>
          <a:p>
            <a:pPr marL="0" indent="0">
              <a:buFont typeface="Arial" panose="020B0604020202020204" pitchFamily="34" charset="0"/>
              <a:buNone/>
            </a:pPr>
            <a:r>
              <a:rPr lang="en-US" sz="1200" dirty="0"/>
              <a:t>		Is an American more valuable than a Japanese? No!</a:t>
            </a:r>
          </a:p>
          <a:p>
            <a:pPr marL="0" indent="0">
              <a:buFont typeface="Arial" panose="020B0604020202020204" pitchFamily="34" charset="0"/>
              <a:buNone/>
            </a:pPr>
            <a:endParaRPr lang="en-US" sz="1200" dirty="0"/>
          </a:p>
          <a:p>
            <a:pPr marL="171450" indent="-171450">
              <a:buFont typeface="Arial" panose="020B0604020202020204" pitchFamily="34" charset="0"/>
              <a:buChar char="•"/>
            </a:pPr>
            <a:r>
              <a:rPr lang="en-US" sz="1200" b="1" u="sng" dirty="0"/>
              <a:t>Exceptional </a:t>
            </a:r>
            <a:r>
              <a:rPr lang="en-US" sz="1200" u="sng" dirty="0"/>
              <a:t>value</a:t>
            </a:r>
            <a:r>
              <a:rPr lang="en-US" sz="1200" dirty="0"/>
              <a:t>: Human beings are more valuable than anything else in creation.</a:t>
            </a:r>
          </a:p>
          <a:p>
            <a:pPr marL="0" indent="0">
              <a:buFont typeface="Arial" panose="020B0604020202020204" pitchFamily="34" charset="0"/>
              <a:buNone/>
            </a:pPr>
            <a:r>
              <a:rPr lang="en-US" sz="1200" dirty="0"/>
              <a:t>		More valuable than money? Yes!</a:t>
            </a:r>
          </a:p>
          <a:p>
            <a:pPr marL="0" indent="0">
              <a:buFont typeface="Arial" panose="020B0604020202020204" pitchFamily="34" charset="0"/>
              <a:buNone/>
            </a:pPr>
            <a:r>
              <a:rPr lang="en-US" sz="1200" dirty="0"/>
              <a:t>		More valuable than animals? Yes!</a:t>
            </a:r>
          </a:p>
          <a:p>
            <a:pPr marL="0" indent="0">
              <a:buFont typeface="Arial" panose="020B0604020202020204" pitchFamily="34" charset="0"/>
              <a:buNone/>
            </a:pPr>
            <a:r>
              <a:rPr lang="en-US" sz="1200" dirty="0"/>
              <a:t>		More valuable than my career or position in the company? Yes!</a:t>
            </a:r>
          </a:p>
          <a:p>
            <a:pPr marL="0" indent="0">
              <a:buFont typeface="Arial" panose="020B0604020202020204" pitchFamily="34" charset="0"/>
              <a:buNone/>
            </a:pPr>
            <a:r>
              <a:rPr lang="en-US" sz="1200" dirty="0"/>
              <a:t>		More valuable than my reputation? Yes! </a:t>
            </a:r>
          </a:p>
          <a:p>
            <a:pPr marL="0" indent="0">
              <a:buFont typeface="Arial" panose="020B0604020202020204" pitchFamily="34" charset="0"/>
              <a:buNone/>
            </a:pPr>
            <a:endParaRPr lang="en-US" sz="1200" dirty="0"/>
          </a:p>
          <a:p>
            <a:pPr marL="171450" indent="-171450">
              <a:buFont typeface="Arial" panose="020B0604020202020204" pitchFamily="34" charset="0"/>
              <a:buChar char="•"/>
            </a:pPr>
            <a:r>
              <a:rPr lang="en-US" sz="1200" b="1" u="sng" dirty="0"/>
              <a:t>Eternal</a:t>
            </a:r>
            <a:r>
              <a:rPr lang="en-US" sz="1200" u="sng" dirty="0"/>
              <a:t> value</a:t>
            </a:r>
            <a:r>
              <a:rPr lang="en-US" sz="1200" dirty="0"/>
              <a:t>: As image bearers of the eternal God, we also possess a special dignity and eternal destiny.</a:t>
            </a:r>
          </a:p>
          <a:p>
            <a:r>
              <a:rPr lang="en-US" dirty="0"/>
              <a:t>		How long will a person live? 80 years or eternity? Eternity! Mat. 25:46</a:t>
            </a:r>
          </a:p>
          <a:p>
            <a:endParaRPr lang="en-US" dirty="0"/>
          </a:p>
          <a:p>
            <a:r>
              <a:rPr lang="en-US" b="1" dirty="0"/>
              <a:t>Here’s a great question, ‘What does God value most in the world?’</a:t>
            </a:r>
          </a:p>
          <a:p>
            <a:pPr marL="171450" indent="-171450">
              <a:buFont typeface="Arial" panose="020B0604020202020204" pitchFamily="34" charset="0"/>
              <a:buChar char="•"/>
            </a:pPr>
            <a:r>
              <a:rPr lang="en-US" dirty="0"/>
              <a:t>As we are seeing, He values </a:t>
            </a:r>
            <a:r>
              <a:rPr lang="en-US" u="sng" dirty="0"/>
              <a:t>human life – people.</a:t>
            </a:r>
          </a:p>
          <a:p>
            <a:pPr marL="171450" indent="-171450">
              <a:buFont typeface="Arial" panose="020B0604020202020204" pitchFamily="34" charset="0"/>
              <a:buChar char="•"/>
            </a:pPr>
            <a:r>
              <a:rPr lang="en-US" dirty="0"/>
              <a:t>These bible verses help us see this.</a:t>
            </a:r>
          </a:p>
          <a:p>
            <a:endParaRPr lang="en-US" dirty="0"/>
          </a:p>
          <a:p>
            <a:endParaRPr lang="en-US" dirty="0"/>
          </a:p>
        </p:txBody>
      </p:sp>
      <p:sp>
        <p:nvSpPr>
          <p:cNvPr id="4" name="Slide Number Placeholder 3"/>
          <p:cNvSpPr>
            <a:spLocks noGrp="1"/>
          </p:cNvSpPr>
          <p:nvPr>
            <p:ph type="sldNum" sz="quarter" idx="5"/>
          </p:nvPr>
        </p:nvSpPr>
        <p:spPr/>
        <p:txBody>
          <a:bodyPr/>
          <a:lstStyle/>
          <a:p>
            <a:fld id="{28E6ED8D-8FA9-4CC4-AF62-1F5F22417B00}" type="slidenum">
              <a:rPr lang="en-US" smtClean="0"/>
              <a:t>7</a:t>
            </a:fld>
            <a:endParaRPr lang="en-US"/>
          </a:p>
        </p:txBody>
      </p:sp>
    </p:spTree>
    <p:extLst>
      <p:ext uri="{BB962C8B-B14F-4D97-AF65-F5344CB8AC3E}">
        <p14:creationId xmlns:p14="http://schemas.microsoft.com/office/powerpoint/2010/main" val="38120200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1" dirty="0"/>
              <a:t>How does the Bible define (human) Life?</a:t>
            </a:r>
          </a:p>
          <a:p>
            <a:endParaRPr lang="en-US" sz="1400" b="1" dirty="0"/>
          </a:p>
          <a:p>
            <a:pPr marL="465887" indent="-465887">
              <a:buAutoNum type="arabicPeriod"/>
            </a:pPr>
            <a:r>
              <a:rPr lang="en-US" sz="2400" b="1" dirty="0"/>
              <a:t>God </a:t>
            </a:r>
            <a:r>
              <a:rPr lang="en-US" sz="2400" b="1" u="sng" dirty="0"/>
              <a:t>is life</a:t>
            </a:r>
            <a:r>
              <a:rPr lang="en-US" sz="2400" b="1" dirty="0"/>
              <a:t> and God </a:t>
            </a:r>
            <a:r>
              <a:rPr lang="en-US" sz="2400" b="1" u="sng" dirty="0"/>
              <a:t>gives mankind life</a:t>
            </a:r>
            <a:r>
              <a:rPr lang="en-US" sz="2400" b="1" dirty="0"/>
              <a:t>:</a:t>
            </a:r>
          </a:p>
          <a:p>
            <a:pPr marL="800100" lvl="1" indent="-342900">
              <a:buFont typeface="Arial" panose="020B0604020202020204" pitchFamily="34" charset="0"/>
              <a:buChar char="•"/>
            </a:pPr>
            <a:r>
              <a:rPr lang="en-US" sz="2000" dirty="0"/>
              <a:t>Gen. 2:7: God is the breath of life (to Adam).</a:t>
            </a:r>
          </a:p>
          <a:p>
            <a:pPr marL="800100" lvl="1" indent="-342900">
              <a:buFont typeface="Arial" panose="020B0604020202020204" pitchFamily="34" charset="0"/>
              <a:buChar char="•"/>
            </a:pPr>
            <a:r>
              <a:rPr lang="en-US" sz="2000" dirty="0"/>
              <a:t>Deut. 30:20: Moses said: “…for He is your life and the length of your days;…” </a:t>
            </a:r>
          </a:p>
          <a:p>
            <a:pPr marL="800100" lvl="1" indent="-342900">
              <a:buFont typeface="Arial" panose="020B0604020202020204" pitchFamily="34" charset="0"/>
              <a:buChar char="•"/>
            </a:pPr>
            <a:r>
              <a:rPr lang="en-US" sz="2000" dirty="0"/>
              <a:t>Job 12:10: Job said: “In his hand is the life of every living thing, and the breath of all mankind.</a:t>
            </a:r>
          </a:p>
          <a:p>
            <a:pPr marL="800100" lvl="1" indent="-342900">
              <a:buFont typeface="Arial" panose="020B0604020202020204" pitchFamily="34" charset="0"/>
              <a:buChar char="•"/>
            </a:pPr>
            <a:r>
              <a:rPr lang="en-US" sz="2000" dirty="0"/>
              <a:t>Pro. 8:35: Whoever finds me finds life.</a:t>
            </a:r>
          </a:p>
          <a:p>
            <a:pPr marL="457200" lvl="1" indent="0">
              <a:buFont typeface="Arial" panose="020B0604020202020204" pitchFamily="34" charset="0"/>
              <a:buNone/>
            </a:pPr>
            <a:endParaRPr lang="en-US" sz="2000" dirty="0"/>
          </a:p>
          <a:p>
            <a:pPr marL="465887" indent="-465887">
              <a:buAutoNum type="arabicPeriod"/>
            </a:pPr>
            <a:r>
              <a:rPr lang="en-US" sz="2400" b="1" dirty="0"/>
              <a:t>God cherishes life:</a:t>
            </a:r>
          </a:p>
          <a:p>
            <a:pPr marL="800100" lvl="1" indent="-342900">
              <a:buFont typeface="Arial" panose="020B0604020202020204" pitchFamily="34" charset="0"/>
              <a:buChar char="•"/>
            </a:pPr>
            <a:r>
              <a:rPr lang="en-US" sz="2000" dirty="0"/>
              <a:t>Psa. 54:4: </a:t>
            </a:r>
            <a:r>
              <a:rPr lang="en-US" sz="2000" b="1" dirty="0"/>
              <a:t>To David He is </a:t>
            </a:r>
            <a:r>
              <a:rPr lang="en-US" sz="2000" b="1" u="sng" dirty="0"/>
              <a:t>the upholder of life</a:t>
            </a:r>
            <a:r>
              <a:rPr lang="en-US" sz="2000" dirty="0"/>
              <a:t>. David said; “…God is my helper. The Lord is with those who uphold [sustain] my life.”</a:t>
            </a:r>
          </a:p>
          <a:p>
            <a:pPr marL="800100" lvl="1" indent="-342900">
              <a:buFont typeface="Arial" panose="020B0604020202020204" pitchFamily="34" charset="0"/>
              <a:buChar char="•"/>
            </a:pPr>
            <a:r>
              <a:rPr lang="en-US" sz="2000" dirty="0"/>
              <a:t>Gen. 45:5 </a:t>
            </a:r>
            <a:r>
              <a:rPr lang="en-US" sz="2000" b="1" dirty="0"/>
              <a:t>To Joseph He is </a:t>
            </a:r>
            <a:r>
              <a:rPr lang="en-US" sz="2000" b="1" u="sng" dirty="0"/>
              <a:t>the preserver of life</a:t>
            </a:r>
            <a:r>
              <a:rPr lang="en-US" sz="2000" b="1" dirty="0"/>
              <a:t>. </a:t>
            </a:r>
            <a:r>
              <a:rPr lang="en-US" sz="2000" dirty="0"/>
              <a:t>Joseph said to his brothers; “…for God sent me before you to preserve life.”</a:t>
            </a:r>
          </a:p>
          <a:p>
            <a:pPr marL="800100" lvl="1" indent="-342900">
              <a:buFont typeface="Arial" panose="020B0604020202020204" pitchFamily="34" charset="0"/>
              <a:buChar char="•"/>
            </a:pPr>
            <a:r>
              <a:rPr lang="en-US" sz="2000" dirty="0"/>
              <a:t>Psa. 41:2: David said “The Lord will preserve… and keep… alive.”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dirty="0">
                <a:highlight>
                  <a:srgbClr val="FFFF00"/>
                </a:highlight>
              </a:rPr>
              <a:t>Psa. 72:12-14: </a:t>
            </a:r>
            <a:r>
              <a:rPr lang="en-US" sz="3200" b="1" dirty="0">
                <a:highlight>
                  <a:srgbClr val="FFFF00"/>
                </a:highlight>
              </a:rPr>
              <a:t>To Solomon he is </a:t>
            </a:r>
            <a:r>
              <a:rPr lang="en-US" sz="3200" b="1" u="sng" dirty="0">
                <a:highlight>
                  <a:srgbClr val="FFFF00"/>
                </a:highlight>
              </a:rPr>
              <a:t>the rescuer of life</a:t>
            </a:r>
            <a:r>
              <a:rPr lang="en-US" sz="3200" dirty="0">
                <a:highlight>
                  <a:srgbClr val="FFFF00"/>
                </a:highlight>
              </a:rPr>
              <a:t>. </a:t>
            </a:r>
            <a:r>
              <a:rPr lang="en-US" sz="3200" dirty="0"/>
              <a:t>“He will… save the needy from death. He will rescue them from oppression and violence, for precious is their blood in his sight.”</a:t>
            </a:r>
          </a:p>
          <a:p>
            <a:pPr marL="800100" lvl="1" indent="-342900">
              <a:buFont typeface="Arial" panose="020B0604020202020204" pitchFamily="34" charset="0"/>
              <a:buChar char="•"/>
            </a:pPr>
            <a:r>
              <a:rPr lang="en-US" sz="2000" dirty="0"/>
              <a:t>Psa. 121:7: He watches over your life.</a:t>
            </a:r>
          </a:p>
          <a:p>
            <a:pPr marL="800100" lvl="1" indent="-342900">
              <a:buFont typeface="Arial" panose="020B0604020202020204" pitchFamily="34" charset="0"/>
              <a:buChar char="•"/>
            </a:pPr>
            <a:r>
              <a:rPr lang="en-US" sz="2000" dirty="0"/>
              <a:t>Pro. 14:27: He is the fountain of life (to those who fear him). </a:t>
            </a:r>
          </a:p>
          <a:p>
            <a:pPr marL="457200" lvl="1" indent="0">
              <a:buFont typeface="Arial" panose="020B0604020202020204" pitchFamily="34" charset="0"/>
              <a:buNone/>
            </a:pPr>
            <a:endParaRPr lang="en-US" sz="2000" dirty="0"/>
          </a:p>
          <a:p>
            <a:pPr marL="465887" indent="-465887">
              <a:buAutoNum type="arabicPeriod"/>
            </a:pPr>
            <a:r>
              <a:rPr lang="en-US" sz="2400" b="1" dirty="0"/>
              <a:t>God’s gift of Christ is the gift of life.</a:t>
            </a:r>
          </a:p>
          <a:p>
            <a:pPr marL="800100" lvl="1" indent="-342900">
              <a:buFont typeface="Arial" panose="020B0604020202020204" pitchFamily="34" charset="0"/>
              <a:buChar char="•"/>
            </a:pPr>
            <a:r>
              <a:rPr lang="en-US" sz="2000" dirty="0"/>
              <a:t>John 8:12 Jesus is called the light of life.</a:t>
            </a:r>
          </a:p>
          <a:p>
            <a:pPr marL="800100" lvl="1" indent="-342900">
              <a:buFont typeface="Arial" panose="020B0604020202020204" pitchFamily="34" charset="0"/>
              <a:buChar char="•"/>
            </a:pPr>
            <a:r>
              <a:rPr lang="en-US" sz="2000" dirty="0"/>
              <a:t>John 10:10 Jesus gives life, and life abundantly.</a:t>
            </a:r>
          </a:p>
          <a:p>
            <a:pPr marL="800100" lvl="1" indent="-342900">
              <a:buFont typeface="Arial" panose="020B0604020202020204" pitchFamily="34" charset="0"/>
              <a:buChar char="•"/>
            </a:pPr>
            <a:r>
              <a:rPr lang="en-US" sz="2000" dirty="0"/>
              <a:t>John 3:16 Jesus is everlasting life.</a:t>
            </a:r>
          </a:p>
          <a:p>
            <a:pPr marL="457200" lvl="1" indent="0">
              <a:buFont typeface="Arial" panose="020B0604020202020204" pitchFamily="34" charset="0"/>
              <a:buNone/>
            </a:pPr>
            <a:endParaRPr lang="en-US" sz="2000" dirty="0"/>
          </a:p>
          <a:p>
            <a:pPr marL="465887" indent="-465887">
              <a:buAutoNum type="arabicPeriod"/>
            </a:pPr>
            <a:r>
              <a:rPr lang="en-US" sz="2400" b="1" dirty="0"/>
              <a:t>The gospel of Christ is a gospel of life</a:t>
            </a:r>
          </a:p>
          <a:p>
            <a:pPr marL="800100" lvl="1" indent="-342900">
              <a:buFont typeface="Arial" panose="020B0604020202020204" pitchFamily="34" charset="0"/>
              <a:buChar char="•"/>
            </a:pPr>
            <a:r>
              <a:rPr lang="en-US" sz="2000" dirty="0"/>
              <a:t>2Cor. 2:15-16: “…we are to God the pleasing aroma of Christ… the aroma that brings life.</a:t>
            </a:r>
          </a:p>
          <a:p>
            <a:pPr marL="465887" lvl="1"/>
            <a:endParaRPr lang="en-US" dirty="0"/>
          </a:p>
          <a:p>
            <a:endParaRPr lang="en-US" dirty="0"/>
          </a:p>
        </p:txBody>
      </p:sp>
      <p:sp>
        <p:nvSpPr>
          <p:cNvPr id="4" name="Slide Number Placeholder 3"/>
          <p:cNvSpPr>
            <a:spLocks noGrp="1"/>
          </p:cNvSpPr>
          <p:nvPr>
            <p:ph type="sldNum" sz="quarter" idx="5"/>
          </p:nvPr>
        </p:nvSpPr>
        <p:spPr/>
        <p:txBody>
          <a:bodyPr/>
          <a:lstStyle/>
          <a:p>
            <a:fld id="{28E6ED8D-8FA9-4CC4-AF62-1F5F22417B00}" type="slidenum">
              <a:rPr lang="en-US" smtClean="0"/>
              <a:t>8</a:t>
            </a:fld>
            <a:endParaRPr lang="en-US"/>
          </a:p>
        </p:txBody>
      </p:sp>
    </p:spTree>
    <p:extLst>
      <p:ext uri="{BB962C8B-B14F-4D97-AF65-F5344CB8AC3E}">
        <p14:creationId xmlns:p14="http://schemas.microsoft.com/office/powerpoint/2010/main" val="13790297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800" b="1" dirty="0"/>
              <a:t>What are Some Social Implications of Human Life Created in God’s Image?</a:t>
            </a:r>
          </a:p>
          <a:p>
            <a:pPr marL="0" indent="0">
              <a:buNone/>
            </a:pPr>
            <a:endParaRPr lang="en-US" sz="800" dirty="0"/>
          </a:p>
          <a:p>
            <a:pPr marL="0" indent="0">
              <a:buNone/>
            </a:pPr>
            <a:r>
              <a:rPr lang="en-US" sz="1400" b="1" i="1" dirty="0">
                <a:solidFill>
                  <a:srgbClr val="FF0000"/>
                </a:solidFill>
              </a:rPr>
              <a:t>1. All people and all ethnicities are truly equal!</a:t>
            </a:r>
          </a:p>
          <a:p>
            <a:pPr marL="0" marR="0" lvl="0" indent="0" algn="l" defTabSz="914400" rtl="0" eaLnBrk="1" fontAlgn="auto" latinLnBrk="0" hangingPunct="1">
              <a:lnSpc>
                <a:spcPct val="100000"/>
              </a:lnSpc>
              <a:spcBef>
                <a:spcPts val="600"/>
              </a:spcBef>
              <a:spcAft>
                <a:spcPts val="0"/>
              </a:spcAft>
              <a:buClrTx/>
              <a:buSzTx/>
              <a:buFontTx/>
              <a:buNone/>
              <a:tabLst/>
              <a:defRPr/>
            </a:pPr>
            <a:r>
              <a:rPr lang="en-US" sz="1200" dirty="0"/>
              <a:t>There is a common ancestry and an equality among all races of people (Acts 17:26). </a:t>
            </a:r>
          </a:p>
          <a:p>
            <a:pPr marL="0" marR="0" lvl="0" indent="0" algn="l" defTabSz="914400" rtl="0" eaLnBrk="1" fontAlgn="auto" latinLnBrk="0" hangingPunct="1">
              <a:lnSpc>
                <a:spcPct val="100000"/>
              </a:lnSpc>
              <a:spcBef>
                <a:spcPts val="600"/>
              </a:spcBef>
              <a:spcAft>
                <a:spcPts val="0"/>
              </a:spcAft>
              <a:buClrTx/>
              <a:buSzTx/>
              <a:buFontTx/>
              <a:buNone/>
              <a:tabLst/>
              <a:defRPr/>
            </a:pPr>
            <a:r>
              <a:rPr lang="en-US" sz="1200" dirty="0"/>
              <a:t>There is no favoritism with God (Acts 10:34). </a:t>
            </a:r>
          </a:p>
          <a:p>
            <a:pPr marL="0" marR="0" lvl="0" indent="0" algn="l" defTabSz="914400" rtl="0" eaLnBrk="1" fontAlgn="auto" latinLnBrk="0" hangingPunct="1">
              <a:lnSpc>
                <a:spcPct val="100000"/>
              </a:lnSpc>
              <a:spcBef>
                <a:spcPts val="600"/>
              </a:spcBef>
              <a:spcAft>
                <a:spcPts val="0"/>
              </a:spcAft>
              <a:buClrTx/>
              <a:buSzTx/>
              <a:buFontTx/>
              <a:buNone/>
              <a:tabLst/>
              <a:defRPr/>
            </a:pPr>
            <a:r>
              <a:rPr lang="en-US" sz="1200" dirty="0"/>
              <a:t>There is no racial, gender or class inferiority or superiority. Acts 17:26, Gal. 3:28, Pro. 22:2, Jam. 2:1-4</a:t>
            </a:r>
          </a:p>
          <a:p>
            <a:pPr marL="0" marR="0" lvl="0" indent="0" algn="l" defTabSz="914400" rtl="0" eaLnBrk="1" fontAlgn="auto" latinLnBrk="0" hangingPunct="1">
              <a:lnSpc>
                <a:spcPct val="100000"/>
              </a:lnSpc>
              <a:spcBef>
                <a:spcPts val="600"/>
              </a:spcBef>
              <a:spcAft>
                <a:spcPts val="0"/>
              </a:spcAft>
              <a:buClrTx/>
              <a:buSzTx/>
              <a:buFontTx/>
              <a:buNone/>
              <a:tabLst/>
              <a:defRPr/>
            </a:pPr>
            <a:r>
              <a:rPr lang="en-US" sz="1200" dirty="0"/>
              <a:t>	</a:t>
            </a:r>
          </a:p>
          <a:p>
            <a:pPr marL="457200" lvl="1" indent="0">
              <a:spcBef>
                <a:spcPts val="600"/>
              </a:spcBef>
              <a:buNone/>
            </a:pPr>
            <a:r>
              <a:rPr lang="en-US" sz="1200" dirty="0"/>
              <a:t>Acts 17: 26</a:t>
            </a:r>
          </a:p>
          <a:p>
            <a:pPr marL="457200" lvl="1" indent="0">
              <a:spcBef>
                <a:spcPts val="600"/>
              </a:spcBef>
              <a:buNone/>
            </a:pPr>
            <a:r>
              <a:rPr lang="en-US" sz="1200" dirty="0"/>
              <a:t>From one man he made all the nations,…</a:t>
            </a:r>
          </a:p>
          <a:p>
            <a:pPr marL="457200" lvl="1" indent="0">
              <a:spcBef>
                <a:spcPts val="600"/>
              </a:spcBef>
              <a:buNone/>
            </a:pPr>
            <a:endParaRPr lang="en-US" sz="1200" dirty="0"/>
          </a:p>
          <a:p>
            <a:pPr marL="457200" lvl="1" indent="0">
              <a:spcBef>
                <a:spcPts val="600"/>
              </a:spcBef>
              <a:buNone/>
            </a:pPr>
            <a:r>
              <a:rPr lang="en-US" sz="1200" dirty="0"/>
              <a:t>Acts 10:34</a:t>
            </a:r>
          </a:p>
          <a:p>
            <a:pPr marL="457200" lvl="1" indent="0">
              <a:spcBef>
                <a:spcPts val="600"/>
              </a:spcBef>
              <a:buNone/>
            </a:pPr>
            <a:r>
              <a:rPr lang="en-US" sz="1200" dirty="0"/>
              <a:t>Then Peter began to speak: “I now realize how true it is that God does not show favoritism.” </a:t>
            </a:r>
          </a:p>
          <a:p>
            <a:pPr marL="457200" lvl="1" indent="0">
              <a:spcBef>
                <a:spcPts val="600"/>
              </a:spcBef>
              <a:buNone/>
            </a:pPr>
            <a:endParaRPr lang="en-US" sz="1200" dirty="0"/>
          </a:p>
          <a:p>
            <a:pPr marL="457200" lvl="1" indent="0">
              <a:spcBef>
                <a:spcPts val="600"/>
              </a:spcBef>
              <a:buNone/>
            </a:pPr>
            <a:r>
              <a:rPr lang="en-US" sz="1200" dirty="0"/>
              <a:t>Pro. 22:2</a:t>
            </a:r>
          </a:p>
          <a:p>
            <a:pPr marL="457200" lvl="1" indent="0">
              <a:spcBef>
                <a:spcPts val="600"/>
              </a:spcBef>
              <a:buNone/>
            </a:pPr>
            <a:r>
              <a:rPr lang="en-US" sz="1200" dirty="0"/>
              <a:t>Rich and poor have this in common: The Lord is the maker of them all.</a:t>
            </a:r>
          </a:p>
          <a:p>
            <a:endParaRPr lang="en-US" sz="1200" dirty="0"/>
          </a:p>
          <a:p>
            <a:pPr marL="0" indent="0">
              <a:spcBef>
                <a:spcPts val="1200"/>
              </a:spcBef>
              <a:buNone/>
            </a:pPr>
            <a:r>
              <a:rPr lang="en-US" sz="1400" b="1" i="1" dirty="0">
                <a:solidFill>
                  <a:srgbClr val="FF0000"/>
                </a:solidFill>
              </a:rPr>
              <a:t>2. How we treat others is, ‘actually,’ how we treat God!</a:t>
            </a:r>
            <a:endParaRPr lang="en-US" sz="1400" dirty="0"/>
          </a:p>
          <a:p>
            <a:pPr>
              <a:spcBef>
                <a:spcPts val="600"/>
              </a:spcBef>
            </a:pPr>
            <a:r>
              <a:rPr lang="en-US" sz="1200" dirty="0"/>
              <a:t>When we curse or hate others we attack God their creator (Jam. 3:9) and show contempt for God (Pro. 14:31).	</a:t>
            </a:r>
          </a:p>
          <a:p>
            <a:r>
              <a:rPr lang="en-US" sz="1200" dirty="0"/>
              <a:t>When we are kind to the needy or help the weak we honor God (Pro. 14:31).</a:t>
            </a:r>
          </a:p>
          <a:p>
            <a:pPr>
              <a:buFontTx/>
              <a:buNone/>
            </a:pPr>
            <a:r>
              <a:rPr lang="en-US" sz="1200" b="0" i="0" dirty="0">
                <a:solidFill>
                  <a:srgbClr val="044F7A"/>
                </a:solidFill>
                <a:effectLst/>
                <a:latin typeface="Arial" panose="020B0604020202020204" pitchFamily="34" charset="0"/>
              </a:rPr>
              <a:t>	</a:t>
            </a:r>
            <a:endParaRPr lang="en-US" sz="1200" dirty="0"/>
          </a:p>
          <a:p>
            <a:pPr marL="457200" lvl="1" indent="0">
              <a:spcBef>
                <a:spcPts val="600"/>
              </a:spcBef>
              <a:buNone/>
            </a:pPr>
            <a:r>
              <a:rPr lang="en-US" sz="1200" dirty="0"/>
              <a:t>James 3:9</a:t>
            </a:r>
          </a:p>
          <a:p>
            <a:pPr marL="457200" lvl="1" indent="0">
              <a:spcBef>
                <a:spcPts val="600"/>
              </a:spcBef>
              <a:buNone/>
            </a:pPr>
            <a:r>
              <a:rPr lang="en-US" sz="1200" dirty="0"/>
              <a:t>With the tongue we praise our Lord and Father, and with it we curse human beings, who have been made in God’s likeness.</a:t>
            </a:r>
          </a:p>
          <a:p>
            <a:pPr marL="457200" lvl="1" indent="0">
              <a:spcBef>
                <a:spcPts val="600"/>
              </a:spcBef>
              <a:buNone/>
            </a:pPr>
            <a:endParaRPr lang="en-US" sz="1200" dirty="0"/>
          </a:p>
          <a:p>
            <a:pPr marL="457200" lvl="1" indent="0">
              <a:spcBef>
                <a:spcPts val="600"/>
              </a:spcBef>
              <a:buNone/>
            </a:pPr>
            <a:r>
              <a:rPr lang="en-US" sz="1200" dirty="0"/>
              <a:t>Pro. 14:31</a:t>
            </a:r>
          </a:p>
          <a:p>
            <a:pPr marL="457200" lvl="1" indent="0">
              <a:spcBef>
                <a:spcPts val="600"/>
              </a:spcBef>
              <a:buNone/>
            </a:pPr>
            <a:r>
              <a:rPr lang="en-US" sz="1200" dirty="0"/>
              <a:t>Whoever oppresses the poor shows contempt for their maker, but whoever is kind to the needy honors God.</a:t>
            </a:r>
          </a:p>
          <a:p>
            <a:endParaRPr lang="en-US" dirty="0"/>
          </a:p>
        </p:txBody>
      </p:sp>
      <p:sp>
        <p:nvSpPr>
          <p:cNvPr id="4" name="Slide Number Placeholder 3"/>
          <p:cNvSpPr>
            <a:spLocks noGrp="1"/>
          </p:cNvSpPr>
          <p:nvPr>
            <p:ph type="sldNum" sz="quarter" idx="5"/>
          </p:nvPr>
        </p:nvSpPr>
        <p:spPr/>
        <p:txBody>
          <a:bodyPr/>
          <a:lstStyle/>
          <a:p>
            <a:fld id="{28E6ED8D-8FA9-4CC4-AF62-1F5F22417B00}" type="slidenum">
              <a:rPr lang="en-US" smtClean="0"/>
              <a:t>9</a:t>
            </a:fld>
            <a:endParaRPr lang="en-US"/>
          </a:p>
        </p:txBody>
      </p:sp>
    </p:spTree>
    <p:extLst>
      <p:ext uri="{BB962C8B-B14F-4D97-AF65-F5344CB8AC3E}">
        <p14:creationId xmlns:p14="http://schemas.microsoft.com/office/powerpoint/2010/main" val="26687653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800" b="1" dirty="0"/>
              <a:t>What are Some Social Implications of Human Life Created in God’s Image?</a:t>
            </a:r>
          </a:p>
          <a:p>
            <a:pPr marL="0" indent="0">
              <a:buNone/>
            </a:pPr>
            <a:endParaRPr lang="en-US" sz="800" dirty="0"/>
          </a:p>
          <a:p>
            <a:pPr marL="0" indent="0">
              <a:buNone/>
            </a:pPr>
            <a:r>
              <a:rPr lang="en-US" sz="1400" b="1" i="1" dirty="0">
                <a:solidFill>
                  <a:srgbClr val="FF0000"/>
                </a:solidFill>
              </a:rPr>
              <a:t>3. Righteous people act on behalf of others who face injustice and death! And the King commends them!</a:t>
            </a:r>
          </a:p>
          <a:p>
            <a:r>
              <a:rPr lang="en-US" sz="1200" dirty="0"/>
              <a:t>It is the right thing to care about justice for others, and the needs of others (Pro. 29:7, Mat. 25:40).</a:t>
            </a:r>
          </a:p>
          <a:p>
            <a:r>
              <a:rPr lang="en-US" sz="1200" dirty="0"/>
              <a:t>It is necessary to defend the natural rights of the poor, the weak, and those facing death, because they are in imminent danger and they cannot speak-up for themselves, or defend themselves (Pro. 31:8-9).</a:t>
            </a:r>
          </a:p>
          <a:p>
            <a:r>
              <a:rPr lang="en-US" sz="1200" dirty="0"/>
              <a:t>The biblical value of human life is the true motivating principle for works of justice and mercy done for the weak, the powerless and the oppressed (Job 29:12-17, Luke 10:25-37, Pro. 22:2 &amp; 31:8-9). </a:t>
            </a:r>
          </a:p>
          <a:p>
            <a:endParaRPr lang="en-US" dirty="0"/>
          </a:p>
          <a:p>
            <a:pPr marL="457200" lvl="1" indent="0">
              <a:spcBef>
                <a:spcPts val="600"/>
              </a:spcBef>
              <a:buNone/>
            </a:pPr>
            <a:r>
              <a:rPr lang="en-US" sz="1200" dirty="0"/>
              <a:t>Pro. 29:7</a:t>
            </a:r>
          </a:p>
          <a:p>
            <a:pPr marL="457200" lvl="1" indent="0">
              <a:spcBef>
                <a:spcPts val="600"/>
              </a:spcBef>
              <a:buNone/>
            </a:pPr>
            <a:r>
              <a:rPr lang="en-US" sz="1200" dirty="0"/>
              <a:t>The righteous care about justice for the poor, but the wicked have no such concern.</a:t>
            </a:r>
          </a:p>
          <a:p>
            <a:pPr marL="457200" lvl="1" indent="0">
              <a:spcBef>
                <a:spcPts val="600"/>
              </a:spcBef>
              <a:buNone/>
            </a:pPr>
            <a:endParaRPr lang="en-US" sz="900" dirty="0"/>
          </a:p>
          <a:p>
            <a:pPr marL="457200" lvl="1" indent="0">
              <a:spcBef>
                <a:spcPts val="600"/>
              </a:spcBef>
              <a:buNone/>
            </a:pPr>
            <a:r>
              <a:rPr lang="en-US" sz="1200" dirty="0"/>
              <a:t>Mat. 25:40</a:t>
            </a:r>
          </a:p>
          <a:p>
            <a:pPr marL="457200" lvl="1" indent="0">
              <a:spcBef>
                <a:spcPts val="600"/>
              </a:spcBef>
              <a:buNone/>
            </a:pPr>
            <a:r>
              <a:rPr lang="en-US" sz="1200" dirty="0"/>
              <a:t>“The king will reply, ‘Truly I tell you, whatever you did for one of the least of these brothers and sisters of mine, you did for me.’</a:t>
            </a:r>
          </a:p>
          <a:p>
            <a:pPr marL="457200" lvl="1" indent="0">
              <a:spcBef>
                <a:spcPts val="600"/>
              </a:spcBef>
              <a:buNone/>
            </a:pPr>
            <a:endParaRPr lang="en-US" sz="900" dirty="0"/>
          </a:p>
          <a:p>
            <a:pPr marL="457200" lvl="1" indent="0">
              <a:spcBef>
                <a:spcPts val="600"/>
              </a:spcBef>
              <a:buNone/>
            </a:pPr>
            <a:r>
              <a:rPr lang="en-US" sz="1200" dirty="0"/>
              <a:t>Pro. 31:8-9</a:t>
            </a:r>
          </a:p>
          <a:p>
            <a:pPr marL="457200" lvl="1" indent="0">
              <a:spcBef>
                <a:spcPts val="600"/>
              </a:spcBef>
              <a:buNone/>
            </a:pPr>
            <a:r>
              <a:rPr lang="en-US" sz="1200" dirty="0"/>
              <a:t>Speak up for those who cannot speak up for themselves (NIV), In the cause of all who are appointed to die (NKJ). </a:t>
            </a:r>
          </a:p>
          <a:p>
            <a:pPr marL="457200" lvl="1" indent="0">
              <a:spcBef>
                <a:spcPts val="600"/>
              </a:spcBef>
              <a:buNone/>
            </a:pPr>
            <a:r>
              <a:rPr lang="en-US" sz="1200" dirty="0"/>
              <a:t>Speak up and judge fairly; defend the rights of the poor and needy.</a:t>
            </a:r>
          </a:p>
          <a:p>
            <a:pPr marL="457200" lvl="1" indent="0">
              <a:spcBef>
                <a:spcPts val="600"/>
              </a:spcBef>
              <a:buNone/>
            </a:pPr>
            <a:endParaRPr lang="en-US" sz="900" dirty="0"/>
          </a:p>
          <a:p>
            <a:pPr marL="457200" lvl="1" indent="0">
              <a:spcBef>
                <a:spcPts val="600"/>
              </a:spcBef>
              <a:buNone/>
            </a:pPr>
            <a:r>
              <a:rPr lang="en-US" sz="1200" dirty="0"/>
              <a:t>Job 29: 12-17</a:t>
            </a:r>
          </a:p>
          <a:p>
            <a:pPr marL="457200" lvl="1" indent="0">
              <a:spcBef>
                <a:spcPts val="600"/>
              </a:spcBef>
              <a:buNone/>
            </a:pPr>
            <a:r>
              <a:rPr lang="en-US" sz="1200" dirty="0"/>
              <a:t>“…I was a father to the needy; I took up the case of the stranger. I broke the fangs of the wicked and I snatched the victims from their teeth.” </a:t>
            </a:r>
          </a:p>
          <a:p>
            <a:pPr marL="457200" lvl="1" indent="0">
              <a:spcBef>
                <a:spcPts val="600"/>
              </a:spcBef>
              <a:buNone/>
            </a:pPr>
            <a:endParaRPr lang="en-US" sz="1200" dirty="0"/>
          </a:p>
          <a:p>
            <a:pPr marL="457200" lvl="1" indent="0">
              <a:spcBef>
                <a:spcPts val="600"/>
              </a:spcBef>
              <a:buNone/>
            </a:pPr>
            <a:r>
              <a:rPr lang="en-US" sz="1200" dirty="0"/>
              <a:t>Pro. 22:2</a:t>
            </a:r>
          </a:p>
          <a:p>
            <a:pPr marL="457200" lvl="1" indent="0">
              <a:spcBef>
                <a:spcPts val="600"/>
              </a:spcBef>
              <a:buNone/>
            </a:pPr>
            <a:r>
              <a:rPr lang="en-US" sz="1200" dirty="0"/>
              <a:t>Rich and poor have this in common: The Lord is the maker of them all.</a:t>
            </a:r>
          </a:p>
          <a:p>
            <a:pPr marL="457200" lvl="1" indent="0">
              <a:spcBef>
                <a:spcPts val="600"/>
              </a:spcBef>
              <a:buNone/>
            </a:pPr>
            <a:endParaRPr lang="en-US" sz="1200" dirty="0"/>
          </a:p>
          <a:p>
            <a:endParaRPr lang="en-US" dirty="0"/>
          </a:p>
        </p:txBody>
      </p:sp>
      <p:sp>
        <p:nvSpPr>
          <p:cNvPr id="4" name="Slide Number Placeholder 3"/>
          <p:cNvSpPr>
            <a:spLocks noGrp="1"/>
          </p:cNvSpPr>
          <p:nvPr>
            <p:ph type="sldNum" sz="quarter" idx="5"/>
          </p:nvPr>
        </p:nvSpPr>
        <p:spPr/>
        <p:txBody>
          <a:bodyPr/>
          <a:lstStyle/>
          <a:p>
            <a:fld id="{28E6ED8D-8FA9-4CC4-AF62-1F5F22417B00}" type="slidenum">
              <a:rPr lang="en-US" smtClean="0"/>
              <a:t>10</a:t>
            </a:fld>
            <a:endParaRPr lang="en-US"/>
          </a:p>
        </p:txBody>
      </p:sp>
    </p:spTree>
    <p:extLst>
      <p:ext uri="{BB962C8B-B14F-4D97-AF65-F5344CB8AC3E}">
        <p14:creationId xmlns:p14="http://schemas.microsoft.com/office/powerpoint/2010/main" val="25692404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3000" b="1" dirty="0"/>
              <a:t>What is God’s View of Procreation, Children and Family?</a:t>
            </a:r>
            <a:endParaRPr lang="en-US" sz="2800" dirty="0"/>
          </a:p>
          <a:p>
            <a:pPr marL="0" indent="0">
              <a:buNone/>
            </a:pPr>
            <a:endParaRPr lang="en-US" sz="1000" dirty="0"/>
          </a:p>
          <a:p>
            <a:pPr marL="0" indent="0">
              <a:buNone/>
            </a:pPr>
            <a:r>
              <a:rPr lang="en-US" sz="2000" b="1" dirty="0">
                <a:solidFill>
                  <a:srgbClr val="FF0000"/>
                </a:solidFill>
              </a:rPr>
              <a:t>1. Bearing children in families is God’s cultural mandate and blessed by him.</a:t>
            </a:r>
          </a:p>
          <a:p>
            <a:pPr marL="457200" lvl="1" indent="0">
              <a:buNone/>
            </a:pPr>
            <a:r>
              <a:rPr lang="en-US" sz="2000" dirty="0"/>
              <a:t>Twice God blessed and commanded mankind to have children. Families are God’s means to raise children.</a:t>
            </a:r>
            <a:endParaRPr lang="en-US" sz="2000" i="1" dirty="0"/>
          </a:p>
          <a:p>
            <a:pPr marL="1257300" lvl="2" indent="-342900">
              <a:buFont typeface="Arial" panose="020B0604020202020204" pitchFamily="34" charset="0"/>
              <a:buChar char="•"/>
            </a:pPr>
            <a:r>
              <a:rPr lang="en-US" sz="2000" dirty="0"/>
              <a:t>In the beginning to Adam and Eve (Gen. 1:28).</a:t>
            </a:r>
          </a:p>
          <a:p>
            <a:pPr marL="1257300" lvl="2" indent="-342900">
              <a:buFont typeface="Arial" panose="020B0604020202020204" pitchFamily="34" charset="0"/>
              <a:buChar char="•"/>
            </a:pPr>
            <a:r>
              <a:rPr lang="en-US" sz="2000" dirty="0"/>
              <a:t>After the flood to Noah and sons (Gen. 9:1,7).</a:t>
            </a:r>
          </a:p>
          <a:p>
            <a:pPr marL="914400" lvl="2" indent="0">
              <a:buFont typeface="Arial" panose="020B0604020202020204" pitchFamily="34" charset="0"/>
              <a:buNone/>
            </a:pPr>
            <a:endParaRPr lang="en-US" sz="2000" dirty="0"/>
          </a:p>
          <a:p>
            <a:pPr marL="0" indent="0">
              <a:buFont typeface="+mj-lt"/>
              <a:buNone/>
            </a:pPr>
            <a:r>
              <a:rPr lang="en-US" sz="2000" b="1" dirty="0">
                <a:solidFill>
                  <a:srgbClr val="FF0000"/>
                </a:solidFill>
              </a:rPr>
              <a:t>2. In ancient Israel bearing children and raising families was commended by God, seen as fruitfulness and a sign of divine favor and blessing. </a:t>
            </a:r>
          </a:p>
          <a:p>
            <a:pPr marL="800100" lvl="1" indent="-342900">
              <a:buFont typeface="Arial" panose="020B0604020202020204" pitchFamily="34" charset="0"/>
              <a:buChar char="•"/>
            </a:pPr>
            <a:r>
              <a:rPr lang="en-US" sz="2000" dirty="0"/>
              <a:t>Children were an important part of Israel’s picture of God’s blessing and favor (Psa. 128:1-4).</a:t>
            </a:r>
          </a:p>
          <a:p>
            <a:pPr marL="800100" lvl="1" indent="-342900">
              <a:buFont typeface="Arial" panose="020B0604020202020204" pitchFamily="34" charset="0"/>
              <a:buChar char="•"/>
            </a:pPr>
            <a:r>
              <a:rPr lang="en-US" sz="2000" dirty="0"/>
              <a:t>No children to continue one’s name was a sad picture of God’s disfavor (Psa. 37:28).</a:t>
            </a:r>
          </a:p>
          <a:p>
            <a:pPr marL="0" indent="0">
              <a:buNone/>
            </a:pPr>
            <a:endParaRPr lang="en-US" sz="1200" b="1" dirty="0"/>
          </a:p>
          <a:p>
            <a:pPr marL="0" indent="0">
              <a:buNone/>
            </a:pPr>
            <a:r>
              <a:rPr lang="en-US" sz="1200" b="1" dirty="0"/>
              <a:t>Israel believed:</a:t>
            </a:r>
          </a:p>
          <a:p>
            <a:pPr marL="0" indent="0">
              <a:buNone/>
            </a:pPr>
            <a:r>
              <a:rPr lang="en-US" sz="1200" dirty="0"/>
              <a:t>1. Children ensured the continuation of humanity and fulfillment of God’s commands.</a:t>
            </a:r>
          </a:p>
          <a:p>
            <a:pPr marL="0" indent="0">
              <a:buNone/>
            </a:pPr>
            <a:r>
              <a:rPr lang="en-US" sz="1200" dirty="0"/>
              <a:t>2. Conception as ultimately a product of divine action, (a sign of God’s favor) and sometimes granted after prayer – Hannah (1Sam. 1:17-20, 27 &amp; 2:18-21).</a:t>
            </a:r>
          </a:p>
          <a:p>
            <a:pPr marL="0" indent="0">
              <a:buNone/>
            </a:pPr>
            <a:r>
              <a:rPr lang="en-US" sz="1200" dirty="0"/>
              <a:t>3. That in a sense, parents lived on in and through their children, hence one’s worst fate was for one’s seed to be cut off and name to be blotted out. </a:t>
            </a:r>
          </a:p>
          <a:p>
            <a:pPr>
              <a:spcBef>
                <a:spcPts val="600"/>
              </a:spcBef>
            </a:pPr>
            <a:r>
              <a:rPr lang="en-US" sz="1200" dirty="0"/>
              <a:t>This was Saul’s concern in 1 Sam. 24:20-21</a:t>
            </a:r>
          </a:p>
          <a:p>
            <a:pPr>
              <a:spcBef>
                <a:spcPts val="0"/>
              </a:spcBef>
            </a:pPr>
            <a:r>
              <a:rPr lang="en-US" sz="1200" dirty="0"/>
              <a:t>This was the crucial part of Joab’s clever story to trick King David in 2 Sam. 14:7.</a:t>
            </a:r>
          </a:p>
          <a:p>
            <a:pPr marL="0" indent="0">
              <a:buNone/>
            </a:pPr>
            <a:endParaRPr lang="en-US" sz="1200" b="1" dirty="0"/>
          </a:p>
          <a:p>
            <a:pPr marL="0" indent="0">
              <a:buNone/>
            </a:pPr>
            <a:r>
              <a:rPr lang="en-US" sz="1200" b="1" dirty="0"/>
              <a:t>Jesus:</a:t>
            </a:r>
          </a:p>
          <a:p>
            <a:r>
              <a:rPr lang="en-US" sz="1200" dirty="0"/>
              <a:t>Affirmed heterosexual marriage as God’s ideal</a:t>
            </a:r>
          </a:p>
          <a:p>
            <a:pPr>
              <a:spcBef>
                <a:spcPts val="0"/>
              </a:spcBef>
            </a:pPr>
            <a:r>
              <a:rPr lang="en-US" sz="1200" dirty="0"/>
              <a:t>Affirmed, welcomed and prayed for children.</a:t>
            </a:r>
          </a:p>
          <a:p>
            <a:pPr>
              <a:spcBef>
                <a:spcPts val="0"/>
              </a:spcBef>
            </a:pPr>
            <a:r>
              <a:rPr lang="en-US" sz="1200" dirty="0"/>
              <a:t>Had very harsh words for anyone harming or hindering children coming to him.</a:t>
            </a:r>
          </a:p>
          <a:p>
            <a:endParaRPr lang="en-US" dirty="0"/>
          </a:p>
        </p:txBody>
      </p:sp>
      <p:sp>
        <p:nvSpPr>
          <p:cNvPr id="4" name="Slide Number Placeholder 3"/>
          <p:cNvSpPr>
            <a:spLocks noGrp="1"/>
          </p:cNvSpPr>
          <p:nvPr>
            <p:ph type="sldNum" sz="quarter" idx="5"/>
          </p:nvPr>
        </p:nvSpPr>
        <p:spPr/>
        <p:txBody>
          <a:bodyPr/>
          <a:lstStyle/>
          <a:p>
            <a:fld id="{28E6ED8D-8FA9-4CC4-AF62-1F5F22417B00}" type="slidenum">
              <a:rPr lang="en-US" smtClean="0"/>
              <a:t>11</a:t>
            </a:fld>
            <a:endParaRPr lang="en-US"/>
          </a:p>
        </p:txBody>
      </p:sp>
    </p:spTree>
    <p:extLst>
      <p:ext uri="{BB962C8B-B14F-4D97-AF65-F5344CB8AC3E}">
        <p14:creationId xmlns:p14="http://schemas.microsoft.com/office/powerpoint/2010/main" val="15537880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3000" b="1" dirty="0"/>
              <a:t>What is God’s View of Procreation, Children and Family?</a:t>
            </a:r>
            <a:endParaRPr lang="en-US" sz="2800" dirty="0"/>
          </a:p>
          <a:p>
            <a:pPr marL="0" indent="0">
              <a:buNone/>
            </a:pPr>
            <a:endParaRPr lang="en-US" sz="1000" dirty="0"/>
          </a:p>
          <a:p>
            <a:pPr marL="0" indent="0">
              <a:buNone/>
            </a:pPr>
            <a:r>
              <a:rPr lang="en-US" sz="2000" b="1" dirty="0">
                <a:solidFill>
                  <a:srgbClr val="FF0000"/>
                </a:solidFill>
              </a:rPr>
              <a:t>1. Bearing children in families is God’s cultural mandate and blessed by him.</a:t>
            </a:r>
          </a:p>
          <a:p>
            <a:pPr marL="457200" lvl="1" indent="0">
              <a:buNone/>
            </a:pPr>
            <a:r>
              <a:rPr lang="en-US" sz="2000" dirty="0"/>
              <a:t>Twice God blessed and commanded mankind to have children. Families are God’s means to raise children.</a:t>
            </a:r>
            <a:endParaRPr lang="en-US" sz="2000" i="1" dirty="0"/>
          </a:p>
          <a:p>
            <a:pPr marL="1257300" lvl="2" indent="-342900">
              <a:buFont typeface="Arial" panose="020B0604020202020204" pitchFamily="34" charset="0"/>
              <a:buChar char="•"/>
            </a:pPr>
            <a:r>
              <a:rPr lang="en-US" sz="2000" dirty="0"/>
              <a:t>In the beginning to Adam and Eve (Gen. 1:28).</a:t>
            </a:r>
          </a:p>
          <a:p>
            <a:pPr marL="1257300" lvl="2" indent="-342900">
              <a:buFont typeface="Arial" panose="020B0604020202020204" pitchFamily="34" charset="0"/>
              <a:buChar char="•"/>
            </a:pPr>
            <a:r>
              <a:rPr lang="en-US" sz="2000" dirty="0"/>
              <a:t>After the flood to Noah and sons (Gen. 9:1,7).</a:t>
            </a:r>
          </a:p>
          <a:p>
            <a:pPr marL="914400" lvl="2" indent="0">
              <a:buFont typeface="Arial" panose="020B0604020202020204" pitchFamily="34" charset="0"/>
              <a:buNone/>
            </a:pPr>
            <a:endParaRPr lang="en-US" sz="2000" dirty="0"/>
          </a:p>
          <a:p>
            <a:pPr marL="0" indent="0">
              <a:buFont typeface="+mj-lt"/>
              <a:buNone/>
            </a:pPr>
            <a:r>
              <a:rPr lang="en-US" sz="2000" b="1" dirty="0">
                <a:solidFill>
                  <a:srgbClr val="FF0000"/>
                </a:solidFill>
              </a:rPr>
              <a:t>2. In ancient Israel bearing children and raising families was commended by God, seen as fruitfulness and a sign of divine favor and blessing. </a:t>
            </a:r>
          </a:p>
          <a:p>
            <a:pPr marL="800100" lvl="1" indent="-342900">
              <a:buFont typeface="Arial" panose="020B0604020202020204" pitchFamily="34" charset="0"/>
              <a:buChar char="•"/>
            </a:pPr>
            <a:r>
              <a:rPr lang="en-US" sz="2000" dirty="0"/>
              <a:t>Children were an important part of Israel’s picture of God’s blessing and favor (Psa. 128:1-4).</a:t>
            </a:r>
          </a:p>
          <a:p>
            <a:pPr marL="800100" lvl="1" indent="-342900">
              <a:buFont typeface="Arial" panose="020B0604020202020204" pitchFamily="34" charset="0"/>
              <a:buChar char="•"/>
            </a:pPr>
            <a:r>
              <a:rPr lang="en-US" sz="2000" dirty="0"/>
              <a:t>No children to continue one’s name was a sad picture of God’s disfavor (Psa. 37:28).</a:t>
            </a:r>
          </a:p>
          <a:p>
            <a:pPr marL="0" indent="0">
              <a:buNone/>
            </a:pPr>
            <a:endParaRPr lang="en-US" sz="1200" b="1" dirty="0"/>
          </a:p>
          <a:p>
            <a:pPr marL="0" indent="0">
              <a:buNone/>
            </a:pPr>
            <a:r>
              <a:rPr lang="en-US" sz="1200" b="1" dirty="0"/>
              <a:t>Israel believed:</a:t>
            </a:r>
          </a:p>
          <a:p>
            <a:pPr marL="0" indent="0">
              <a:buNone/>
            </a:pPr>
            <a:r>
              <a:rPr lang="en-US" sz="1200" dirty="0"/>
              <a:t>1. Children ensured the continuation of humanity and fulfillment of God’s commands.</a:t>
            </a:r>
          </a:p>
          <a:p>
            <a:pPr marL="0" indent="0">
              <a:buNone/>
            </a:pPr>
            <a:r>
              <a:rPr lang="en-US" sz="1200" dirty="0"/>
              <a:t>2. Conception as ultimately a product of divine action, (a sign of God’s favor) and sometimes granted after prayer – Hannah (1Sam. 1:17-20, 27 &amp; 2:18-21).</a:t>
            </a:r>
          </a:p>
          <a:p>
            <a:pPr marL="0" indent="0">
              <a:buNone/>
            </a:pPr>
            <a:r>
              <a:rPr lang="en-US" sz="1200" dirty="0"/>
              <a:t>3. That in a sense, parents lived on in and through their children, hence one’s worst fate was for one’s seed to be cut off and name to be blotted out. </a:t>
            </a:r>
          </a:p>
          <a:p>
            <a:pPr>
              <a:spcBef>
                <a:spcPts val="600"/>
              </a:spcBef>
            </a:pPr>
            <a:r>
              <a:rPr lang="en-US" sz="1200" dirty="0"/>
              <a:t>This was Saul’s concern in 1 Sam. 24:20-21</a:t>
            </a:r>
          </a:p>
          <a:p>
            <a:pPr>
              <a:spcBef>
                <a:spcPts val="0"/>
              </a:spcBef>
            </a:pPr>
            <a:r>
              <a:rPr lang="en-US" sz="1200" dirty="0"/>
              <a:t>This was the crucial part of Joab’s clever story to trick King David in 2 Sam. 14:7.</a:t>
            </a:r>
          </a:p>
          <a:p>
            <a:pPr marL="0" indent="0">
              <a:buNone/>
            </a:pPr>
            <a:endParaRPr lang="en-US" sz="1200" b="1" dirty="0"/>
          </a:p>
          <a:p>
            <a:pPr marL="0" indent="0">
              <a:buNone/>
            </a:pPr>
            <a:r>
              <a:rPr lang="en-US" sz="1200" b="1" dirty="0"/>
              <a:t>Jesus:</a:t>
            </a:r>
          </a:p>
          <a:p>
            <a:r>
              <a:rPr lang="en-US" sz="1200" dirty="0"/>
              <a:t>Affirmed heterosexual marriage as God’s ideal</a:t>
            </a:r>
          </a:p>
          <a:p>
            <a:pPr>
              <a:spcBef>
                <a:spcPts val="0"/>
              </a:spcBef>
            </a:pPr>
            <a:r>
              <a:rPr lang="en-US" sz="1200" dirty="0"/>
              <a:t>Affirmed, welcomed and prayed for children.</a:t>
            </a:r>
          </a:p>
          <a:p>
            <a:pPr>
              <a:spcBef>
                <a:spcPts val="0"/>
              </a:spcBef>
            </a:pPr>
            <a:r>
              <a:rPr lang="en-US" sz="1200" dirty="0"/>
              <a:t>Had very harsh words for anyone harming or hindering children coming to him.</a:t>
            </a:r>
          </a:p>
          <a:p>
            <a:endParaRPr lang="en-US" dirty="0"/>
          </a:p>
        </p:txBody>
      </p:sp>
      <p:sp>
        <p:nvSpPr>
          <p:cNvPr id="4" name="Slide Number Placeholder 3"/>
          <p:cNvSpPr>
            <a:spLocks noGrp="1"/>
          </p:cNvSpPr>
          <p:nvPr>
            <p:ph type="sldNum" sz="quarter" idx="5"/>
          </p:nvPr>
        </p:nvSpPr>
        <p:spPr/>
        <p:txBody>
          <a:bodyPr/>
          <a:lstStyle/>
          <a:p>
            <a:fld id="{28E6ED8D-8FA9-4CC4-AF62-1F5F22417B00}" type="slidenum">
              <a:rPr lang="en-US" smtClean="0"/>
              <a:t>12</a:t>
            </a:fld>
            <a:endParaRPr lang="en-US"/>
          </a:p>
        </p:txBody>
      </p:sp>
    </p:spTree>
    <p:extLst>
      <p:ext uri="{BB962C8B-B14F-4D97-AF65-F5344CB8AC3E}">
        <p14:creationId xmlns:p14="http://schemas.microsoft.com/office/powerpoint/2010/main" val="14207048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relation to abortion, this is a really important question – When does human life begin?</a:t>
            </a:r>
          </a:p>
          <a:p>
            <a:endParaRPr lang="en-US" dirty="0"/>
          </a:p>
        </p:txBody>
      </p:sp>
      <p:sp>
        <p:nvSpPr>
          <p:cNvPr id="4" name="Slide Number Placeholder 3"/>
          <p:cNvSpPr>
            <a:spLocks noGrp="1"/>
          </p:cNvSpPr>
          <p:nvPr>
            <p:ph type="sldNum" sz="quarter" idx="5"/>
          </p:nvPr>
        </p:nvSpPr>
        <p:spPr/>
        <p:txBody>
          <a:bodyPr/>
          <a:lstStyle/>
          <a:p>
            <a:fld id="{28E6ED8D-8FA9-4CC4-AF62-1F5F22417B00}" type="slidenum">
              <a:rPr lang="en-US" smtClean="0"/>
              <a:t>13</a:t>
            </a:fld>
            <a:endParaRPr lang="en-US"/>
          </a:p>
        </p:txBody>
      </p:sp>
    </p:spTree>
    <p:extLst>
      <p:ext uri="{BB962C8B-B14F-4D97-AF65-F5344CB8AC3E}">
        <p14:creationId xmlns:p14="http://schemas.microsoft.com/office/powerpoint/2010/main" val="32013316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consistent in both Old and New Testaments, and in Hebrew and Greek language.</a:t>
            </a:r>
          </a:p>
          <a:p>
            <a:endParaRPr lang="en-US" dirty="0"/>
          </a:p>
          <a:p>
            <a:pPr marL="0" indent="0">
              <a:lnSpc>
                <a:spcPct val="107000"/>
              </a:lnSpc>
              <a:spcBef>
                <a:spcPts val="0"/>
              </a:spcBef>
              <a:buNone/>
            </a:pPr>
            <a:r>
              <a:rPr lang="en-US" b="1" dirty="0">
                <a:solidFill>
                  <a:srgbClr val="000000"/>
                </a:solidFill>
                <a:ea typeface="Calibri" panose="020F0502020204030204" pitchFamily="34" charset="0"/>
                <a:cs typeface="Calibri" panose="020F0502020204030204" pitchFamily="34" charset="0"/>
              </a:rPr>
              <a:t>Old Testament: 	(Hebrew)  </a:t>
            </a:r>
          </a:p>
          <a:p>
            <a:pPr marL="0" indent="0">
              <a:lnSpc>
                <a:spcPct val="107000"/>
              </a:lnSpc>
              <a:spcBef>
                <a:spcPts val="1800"/>
              </a:spcBef>
              <a:spcAft>
                <a:spcPts val="1200"/>
              </a:spcAft>
              <a:buNone/>
            </a:pPr>
            <a:r>
              <a:rPr lang="en-US" sz="2200" i="0" dirty="0">
                <a:effectLst/>
                <a:ea typeface="Calibri" panose="020F0502020204030204" pitchFamily="34" charset="0"/>
                <a:cs typeface="Calibri" panose="020F0502020204030204" pitchFamily="34" charset="0"/>
              </a:rPr>
              <a:t>The Hebrew word </a:t>
            </a:r>
            <a:r>
              <a:rPr lang="en-US" sz="2200" i="1" dirty="0">
                <a:effectLst/>
                <a:ea typeface="Calibri" panose="020F0502020204030204" pitchFamily="34" charset="0"/>
                <a:cs typeface="Calibri" panose="020F0502020204030204" pitchFamily="34" charset="0"/>
              </a:rPr>
              <a:t>‘</a:t>
            </a:r>
            <a:r>
              <a:rPr lang="en-US" sz="2200" i="1" dirty="0" err="1">
                <a:effectLst/>
                <a:ea typeface="Calibri" panose="020F0502020204030204" pitchFamily="34" charset="0"/>
                <a:cs typeface="Calibri" panose="020F0502020204030204" pitchFamily="34" charset="0"/>
              </a:rPr>
              <a:t>Habanim</a:t>
            </a:r>
            <a:r>
              <a:rPr lang="en-US" sz="2200" i="1" dirty="0">
                <a:effectLst/>
                <a:ea typeface="Calibri" panose="020F0502020204030204" pitchFamily="34" charset="0"/>
                <a:cs typeface="Calibri" panose="020F0502020204030204" pitchFamily="34" charset="0"/>
              </a:rPr>
              <a:t>,’ </a:t>
            </a:r>
            <a:r>
              <a:rPr lang="en-US" sz="2200" i="0" dirty="0">
                <a:effectLst/>
                <a:ea typeface="Calibri" panose="020F0502020204030204" pitchFamily="34" charset="0"/>
                <a:cs typeface="Calibri" panose="020F0502020204030204" pitchFamily="34" charset="0"/>
              </a:rPr>
              <a:t>refers to both; unborn babies and children in a family:</a:t>
            </a:r>
          </a:p>
          <a:p>
            <a:pPr>
              <a:lnSpc>
                <a:spcPct val="107000"/>
              </a:lnSpc>
              <a:spcBef>
                <a:spcPts val="1800"/>
              </a:spcBef>
              <a:spcAft>
                <a:spcPts val="600"/>
              </a:spcAft>
            </a:pPr>
            <a:endParaRPr lang="en-US" sz="2200" b="1" dirty="0">
              <a:solidFill>
                <a:srgbClr val="000000"/>
              </a:solidFill>
              <a:ea typeface="Calibri" panose="020F0502020204030204" pitchFamily="34" charset="0"/>
              <a:cs typeface="Calibri" panose="020F0502020204030204" pitchFamily="34" charset="0"/>
            </a:endParaRPr>
          </a:p>
          <a:p>
            <a:pPr>
              <a:lnSpc>
                <a:spcPct val="107000"/>
              </a:lnSpc>
              <a:spcBef>
                <a:spcPts val="1800"/>
              </a:spcBef>
              <a:spcAft>
                <a:spcPts val="600"/>
              </a:spcAft>
            </a:pPr>
            <a:r>
              <a:rPr lang="en-US" sz="2200" b="1" dirty="0">
                <a:solidFill>
                  <a:srgbClr val="000000"/>
                </a:solidFill>
                <a:ea typeface="Calibri" panose="020F0502020204030204" pitchFamily="34" charset="0"/>
                <a:cs typeface="Calibri" panose="020F0502020204030204" pitchFamily="34" charset="0"/>
              </a:rPr>
              <a:t>1. Unborn babies </a:t>
            </a:r>
            <a:r>
              <a:rPr lang="en-US" sz="2200" dirty="0">
                <a:solidFill>
                  <a:srgbClr val="000000"/>
                </a:solidFill>
                <a:ea typeface="Calibri" panose="020F0502020204030204" pitchFamily="34" charset="0"/>
                <a:cs typeface="Calibri" panose="020F0502020204030204" pitchFamily="34" charset="0"/>
              </a:rPr>
              <a:t>(Gen. 25:22) Twins in Rebecca’s womb:</a:t>
            </a:r>
          </a:p>
          <a:p>
            <a:pPr lvl="1">
              <a:lnSpc>
                <a:spcPct val="107000"/>
              </a:lnSpc>
              <a:spcBef>
                <a:spcPts val="0"/>
              </a:spcBef>
            </a:pPr>
            <a:r>
              <a:rPr lang="en-US" sz="2200" b="1" dirty="0">
                <a:solidFill>
                  <a:srgbClr val="FF0000"/>
                </a:solidFill>
              </a:rPr>
              <a:t>The babies </a:t>
            </a:r>
            <a:r>
              <a:rPr lang="en-US" sz="2200" b="1" i="1" dirty="0">
                <a:solidFill>
                  <a:srgbClr val="FF0000"/>
                </a:solidFill>
              </a:rPr>
              <a:t>(ha-</a:t>
            </a:r>
            <a:r>
              <a:rPr lang="en-US" sz="2200" b="1" i="1" dirty="0" err="1">
                <a:solidFill>
                  <a:srgbClr val="FF0000"/>
                </a:solidFill>
              </a:rPr>
              <a:t>ba</a:t>
            </a:r>
            <a:r>
              <a:rPr lang="en-US" sz="2200" b="1" i="1" dirty="0">
                <a:solidFill>
                  <a:srgbClr val="FF0000"/>
                </a:solidFill>
              </a:rPr>
              <a:t>-</a:t>
            </a:r>
            <a:r>
              <a:rPr lang="en-US" sz="2200" b="1" i="1" dirty="0" err="1">
                <a:solidFill>
                  <a:srgbClr val="FF0000"/>
                </a:solidFill>
              </a:rPr>
              <a:t>nim</a:t>
            </a:r>
            <a:r>
              <a:rPr lang="en-US" sz="2200" b="1" i="1" dirty="0">
                <a:solidFill>
                  <a:srgbClr val="FF0000"/>
                </a:solidFill>
              </a:rPr>
              <a:t>)</a:t>
            </a:r>
            <a:r>
              <a:rPr lang="en-US" sz="2200" b="1" dirty="0">
                <a:solidFill>
                  <a:srgbClr val="FF0000"/>
                </a:solidFill>
              </a:rPr>
              <a:t> jostled each other within her</a:t>
            </a:r>
            <a:r>
              <a:rPr lang="en-US" sz="2200" dirty="0"/>
              <a:t>, and she said, “Why is this happening to me?” So she went to inquire of the </a:t>
            </a:r>
            <a:r>
              <a:rPr lang="en-US" sz="2200" cap="small" dirty="0"/>
              <a:t>Lord</a:t>
            </a:r>
            <a:r>
              <a:rPr lang="en-US" sz="2200" dirty="0"/>
              <a:t>.</a:t>
            </a:r>
            <a:endParaRPr lang="en-US" sz="2200" dirty="0">
              <a:solidFill>
                <a:srgbClr val="000000"/>
              </a:solidFill>
              <a:ea typeface="Calibri" panose="020F0502020204030204" pitchFamily="34" charset="0"/>
              <a:cs typeface="Calibri" panose="020F0502020204030204" pitchFamily="34" charset="0"/>
            </a:endParaRPr>
          </a:p>
          <a:p>
            <a:pPr>
              <a:lnSpc>
                <a:spcPct val="107000"/>
              </a:lnSpc>
              <a:spcBef>
                <a:spcPts val="1800"/>
              </a:spcBef>
              <a:spcAft>
                <a:spcPts val="600"/>
              </a:spcAft>
            </a:pPr>
            <a:r>
              <a:rPr lang="en-US" sz="2200" b="1" dirty="0">
                <a:solidFill>
                  <a:srgbClr val="000000"/>
                </a:solidFill>
                <a:ea typeface="Calibri" panose="020F0502020204030204" pitchFamily="34" charset="0"/>
                <a:cs typeface="Calibri" panose="020F0502020204030204" pitchFamily="34" charset="0"/>
              </a:rPr>
              <a:t>2. Children </a:t>
            </a:r>
            <a:r>
              <a:rPr lang="en-US" sz="2200" dirty="0">
                <a:solidFill>
                  <a:srgbClr val="000000"/>
                </a:solidFill>
                <a:ea typeface="Calibri" panose="020F0502020204030204" pitchFamily="34" charset="0"/>
                <a:cs typeface="Calibri" panose="020F0502020204030204" pitchFamily="34" charset="0"/>
              </a:rPr>
              <a:t>(Psa. 113:9) in a home with their happy mother.</a:t>
            </a:r>
          </a:p>
          <a:p>
            <a:pPr lvl="1">
              <a:spcBef>
                <a:spcPts val="0"/>
              </a:spcBef>
            </a:pPr>
            <a:r>
              <a:rPr lang="en-US" sz="2200" dirty="0"/>
              <a:t>He settles the childless woman </a:t>
            </a:r>
            <a:r>
              <a:rPr lang="en-US" sz="2200" b="1" dirty="0">
                <a:solidFill>
                  <a:srgbClr val="FF0000"/>
                </a:solidFill>
              </a:rPr>
              <a:t>in her home as a happy mother of children </a:t>
            </a:r>
            <a:r>
              <a:rPr lang="en-US" sz="2200" b="1" i="1" dirty="0">
                <a:solidFill>
                  <a:srgbClr val="FF0000"/>
                </a:solidFill>
              </a:rPr>
              <a:t>(ha-</a:t>
            </a:r>
            <a:r>
              <a:rPr lang="en-US" sz="2200" b="1" i="1" dirty="0" err="1">
                <a:solidFill>
                  <a:srgbClr val="FF0000"/>
                </a:solidFill>
              </a:rPr>
              <a:t>ba</a:t>
            </a:r>
            <a:r>
              <a:rPr lang="en-US" sz="2200" b="1" i="1" dirty="0">
                <a:solidFill>
                  <a:srgbClr val="FF0000"/>
                </a:solidFill>
              </a:rPr>
              <a:t>-</a:t>
            </a:r>
            <a:r>
              <a:rPr lang="en-US" sz="2200" b="1" i="1" dirty="0" err="1">
                <a:solidFill>
                  <a:srgbClr val="FF0000"/>
                </a:solidFill>
              </a:rPr>
              <a:t>nim</a:t>
            </a:r>
            <a:r>
              <a:rPr lang="en-US" sz="2200" b="1" i="1" dirty="0">
                <a:solidFill>
                  <a:srgbClr val="FF0000"/>
                </a:solidFill>
              </a:rPr>
              <a:t>)</a:t>
            </a:r>
            <a:r>
              <a:rPr lang="en-US" sz="2200" b="1" dirty="0">
                <a:solidFill>
                  <a:srgbClr val="FF0000"/>
                </a:solidFill>
              </a:rPr>
              <a:t>. </a:t>
            </a:r>
            <a:r>
              <a:rPr lang="en-US" sz="2200" dirty="0"/>
              <a:t>Praise the Lord.</a:t>
            </a:r>
          </a:p>
          <a:p>
            <a:endParaRPr lang="en-US" dirty="0"/>
          </a:p>
          <a:p>
            <a:r>
              <a:rPr lang="en-US" dirty="0"/>
              <a:t>The root word is </a:t>
            </a:r>
            <a:r>
              <a:rPr lang="en-US" b="1" i="1" dirty="0"/>
              <a:t>“ben” </a:t>
            </a:r>
            <a:r>
              <a:rPr lang="en-US" dirty="0"/>
              <a:t>– it is one of the most common words for; son, child, descendant – it is used nearly 5,000 times in the Old Testament.</a:t>
            </a:r>
          </a:p>
          <a:p>
            <a:endParaRPr lang="en-US" dirty="0"/>
          </a:p>
          <a:p>
            <a:r>
              <a:rPr lang="en-US" dirty="0"/>
              <a:t>In singular use/form – </a:t>
            </a:r>
            <a:r>
              <a:rPr lang="en-US" b="1" i="1" dirty="0"/>
              <a:t>“ben” </a:t>
            </a:r>
            <a:r>
              <a:rPr lang="en-US" dirty="0"/>
              <a:t>(Gen. 27:5)</a:t>
            </a:r>
          </a:p>
          <a:p>
            <a:r>
              <a:rPr lang="en-US" dirty="0"/>
              <a:t>In plural use/form – </a:t>
            </a:r>
            <a:r>
              <a:rPr lang="en-US" b="1" i="1" dirty="0"/>
              <a:t>“</a:t>
            </a:r>
            <a:r>
              <a:rPr lang="en-US" b="1" i="1" dirty="0" err="1"/>
              <a:t>benei</a:t>
            </a:r>
            <a:r>
              <a:rPr lang="en-US" b="1" i="1" dirty="0"/>
              <a:t>,” “</a:t>
            </a:r>
            <a:r>
              <a:rPr lang="en-US" b="1" i="1" dirty="0" err="1"/>
              <a:t>banim</a:t>
            </a:r>
            <a:r>
              <a:rPr lang="en-US" b="1" i="1" dirty="0"/>
              <a:t>” </a:t>
            </a:r>
            <a:r>
              <a:rPr lang="en-US" dirty="0"/>
              <a:t>(Gen. 27:29)</a:t>
            </a:r>
          </a:p>
          <a:p>
            <a:r>
              <a:rPr lang="en-US" dirty="0"/>
              <a:t>The feminine form is </a:t>
            </a:r>
            <a:r>
              <a:rPr lang="en-US" b="1" i="1" dirty="0"/>
              <a:t>“</a:t>
            </a:r>
            <a:r>
              <a:rPr lang="en-US" b="1" i="1" dirty="0" err="1"/>
              <a:t>banot</a:t>
            </a:r>
            <a:r>
              <a:rPr lang="en-US" b="1" i="1" dirty="0"/>
              <a:t>” </a:t>
            </a:r>
            <a:r>
              <a:rPr lang="en-US" dirty="0"/>
              <a:t>– but this is only used when all are girls. If it is a group of boys or, boys and girls, then “</a:t>
            </a:r>
            <a:r>
              <a:rPr lang="en-US" dirty="0" err="1"/>
              <a:t>banim</a:t>
            </a:r>
            <a:r>
              <a:rPr lang="en-US" dirty="0"/>
              <a:t>” will be used.</a:t>
            </a:r>
          </a:p>
          <a:p>
            <a:r>
              <a:rPr lang="en-US" b="1" dirty="0"/>
              <a:t>“ha” </a:t>
            </a:r>
            <a:r>
              <a:rPr lang="en-US" dirty="0"/>
              <a:t>is the definite article – like “the” in English. </a:t>
            </a:r>
          </a:p>
          <a:p>
            <a:endParaRPr lang="en-US" dirty="0"/>
          </a:p>
          <a:p>
            <a:r>
              <a:rPr lang="en-US" b="1" dirty="0"/>
              <a:t>“ha-</a:t>
            </a:r>
            <a:r>
              <a:rPr lang="en-US" b="1" dirty="0" err="1"/>
              <a:t>ba</a:t>
            </a:r>
            <a:r>
              <a:rPr lang="en-US" b="1" dirty="0"/>
              <a:t>-</a:t>
            </a:r>
            <a:r>
              <a:rPr lang="en-US" b="1" dirty="0" err="1"/>
              <a:t>nim</a:t>
            </a:r>
            <a:r>
              <a:rPr lang="en-US" b="1" dirty="0"/>
              <a:t>” translated as “The babies” (English) and “…</a:t>
            </a:r>
            <a:r>
              <a:rPr lang="en-US" b="1" dirty="0" err="1"/>
              <a:t>các</a:t>
            </a:r>
            <a:r>
              <a:rPr lang="en-US" b="1" dirty="0"/>
              <a:t> </a:t>
            </a:r>
            <a:r>
              <a:rPr lang="en-US" b="1" dirty="0" err="1"/>
              <a:t>thai</a:t>
            </a:r>
            <a:r>
              <a:rPr lang="en-US" b="1" dirty="0"/>
              <a:t> </a:t>
            </a:r>
            <a:r>
              <a:rPr lang="en-US" b="1" dirty="0" err="1"/>
              <a:t>nhi</a:t>
            </a:r>
            <a:r>
              <a:rPr lang="en-US" b="1" dirty="0"/>
              <a:t>” (</a:t>
            </a:r>
            <a:r>
              <a:rPr lang="en-US" b="1" dirty="0" err="1"/>
              <a:t>tiếng</a:t>
            </a:r>
            <a:r>
              <a:rPr lang="en-US" b="1" dirty="0"/>
              <a:t> </a:t>
            </a:r>
            <a:r>
              <a:rPr lang="en-US" b="1" dirty="0" err="1"/>
              <a:t>Việt</a:t>
            </a:r>
            <a:r>
              <a:rPr lang="en-US" b="1" dirty="0"/>
              <a:t>):</a:t>
            </a:r>
          </a:p>
          <a:p>
            <a:r>
              <a:rPr lang="en-US" dirty="0"/>
              <a:t>Ha = Like </a:t>
            </a:r>
            <a:r>
              <a:rPr lang="en-US" i="1" dirty="0"/>
              <a:t>‘The’</a:t>
            </a:r>
            <a:r>
              <a:rPr lang="en-US" dirty="0"/>
              <a:t> in English, (the definite article that comes before the noun). </a:t>
            </a:r>
          </a:p>
          <a:p>
            <a:r>
              <a:rPr lang="en-US" dirty="0" err="1"/>
              <a:t>Banim</a:t>
            </a:r>
            <a:r>
              <a:rPr lang="en-US" dirty="0"/>
              <a:t> = babies or children (the plural form of ben, used for a group of boys or boys and girls).</a:t>
            </a:r>
          </a:p>
          <a:p>
            <a:endParaRPr lang="en-US" dirty="0"/>
          </a:p>
          <a:p>
            <a:r>
              <a:rPr lang="en-US" b="1" dirty="0"/>
              <a:t>What is an article?</a:t>
            </a:r>
          </a:p>
          <a:p>
            <a:r>
              <a:rPr lang="en-US" b="0" i="0" dirty="0">
                <a:solidFill>
                  <a:srgbClr val="202124"/>
                </a:solidFill>
                <a:effectLst/>
                <a:latin typeface="arial" panose="020B0604020202020204" pitchFamily="34" charset="0"/>
              </a:rPr>
              <a:t>In English, the definite article </a:t>
            </a:r>
            <a:r>
              <a:rPr lang="en-US" b="1" i="0" dirty="0">
                <a:solidFill>
                  <a:srgbClr val="202124"/>
                </a:solidFill>
                <a:effectLst/>
                <a:latin typeface="arial" panose="020B0604020202020204" pitchFamily="34" charset="0"/>
              </a:rPr>
              <a:t>“the”</a:t>
            </a:r>
            <a:r>
              <a:rPr lang="en-US" b="0" i="0" dirty="0">
                <a:solidFill>
                  <a:srgbClr val="202124"/>
                </a:solidFill>
                <a:effectLst/>
                <a:latin typeface="arial" panose="020B0604020202020204" pitchFamily="34" charset="0"/>
              </a:rPr>
              <a:t> is </a:t>
            </a:r>
            <a:r>
              <a:rPr lang="en-US" b="1" i="0" dirty="0">
                <a:solidFill>
                  <a:srgbClr val="202124"/>
                </a:solidFill>
                <a:effectLst/>
                <a:latin typeface="arial" panose="020B0604020202020204" pitchFamily="34" charset="0"/>
              </a:rPr>
              <a:t>used before a noun to indicate that the identity of the noun is known to the reader</a:t>
            </a:r>
            <a:r>
              <a:rPr lang="en-US" b="0" i="0" dirty="0">
                <a:solidFill>
                  <a:srgbClr val="202124"/>
                </a:solidFill>
                <a:effectLst/>
                <a:latin typeface="arial" panose="020B0604020202020204" pitchFamily="34" charset="0"/>
              </a:rPr>
              <a:t>. </a:t>
            </a:r>
          </a:p>
          <a:p>
            <a:r>
              <a:rPr lang="en-US" b="0" i="0" dirty="0">
                <a:solidFill>
                  <a:srgbClr val="4D5156"/>
                </a:solidFill>
                <a:effectLst/>
                <a:latin typeface="arial" panose="020B0604020202020204" pitchFamily="34" charset="0"/>
              </a:rPr>
              <a:t>In </a:t>
            </a:r>
            <a:r>
              <a:rPr lang="en-US" b="1" i="0" dirty="0">
                <a:solidFill>
                  <a:srgbClr val="5F6368"/>
                </a:solidFill>
                <a:effectLst/>
                <a:latin typeface="arial" panose="020B0604020202020204" pitchFamily="34" charset="0"/>
              </a:rPr>
              <a:t>Hebrew</a:t>
            </a:r>
            <a:r>
              <a:rPr lang="en-US" b="0" i="0" dirty="0">
                <a:solidFill>
                  <a:srgbClr val="4D5156"/>
                </a:solidFill>
                <a:effectLst/>
                <a:latin typeface="arial" panose="020B0604020202020204" pitchFamily="34" charset="0"/>
              </a:rPr>
              <a:t> (like in English) there is only one </a:t>
            </a:r>
            <a:r>
              <a:rPr lang="en-US" b="1" i="0" dirty="0">
                <a:solidFill>
                  <a:srgbClr val="4D5156"/>
                </a:solidFill>
                <a:effectLst/>
                <a:latin typeface="arial" panose="020B0604020202020204" pitchFamily="34" charset="0"/>
              </a:rPr>
              <a:t>definite </a:t>
            </a:r>
            <a:r>
              <a:rPr lang="en-US" b="1" i="0" dirty="0">
                <a:solidFill>
                  <a:srgbClr val="5F6368"/>
                </a:solidFill>
                <a:effectLst/>
                <a:latin typeface="arial" panose="020B0604020202020204" pitchFamily="34" charset="0"/>
              </a:rPr>
              <a:t>article</a:t>
            </a:r>
            <a:r>
              <a:rPr lang="en-US" b="0" i="0" dirty="0">
                <a:solidFill>
                  <a:srgbClr val="4D5156"/>
                </a:solidFill>
                <a:effectLst/>
                <a:latin typeface="arial" panose="020B0604020202020204" pitchFamily="34" charset="0"/>
              </a:rPr>
              <a:t>: the letter “</a:t>
            </a:r>
            <a:r>
              <a:rPr lang="he-IL" b="0" i="0" dirty="0">
                <a:solidFill>
                  <a:srgbClr val="4D5156"/>
                </a:solidFill>
                <a:effectLst/>
                <a:latin typeface="arial" panose="020B0604020202020204" pitchFamily="34" charset="0"/>
              </a:rPr>
              <a:t>ה”(</a:t>
            </a:r>
            <a:r>
              <a:rPr lang="en-US" b="0" i="0" dirty="0">
                <a:solidFill>
                  <a:srgbClr val="4D5156"/>
                </a:solidFill>
                <a:effectLst/>
                <a:latin typeface="arial" panose="020B0604020202020204" pitchFamily="34" charset="0"/>
              </a:rPr>
              <a:t>hey) which is added to the noun and pronounced as “</a:t>
            </a:r>
            <a:r>
              <a:rPr lang="en-US" b="1" i="0" dirty="0">
                <a:solidFill>
                  <a:srgbClr val="5F6368"/>
                </a:solidFill>
                <a:effectLst/>
                <a:latin typeface="arial" panose="020B0604020202020204" pitchFamily="34" charset="0"/>
              </a:rPr>
              <a:t>Ha</a:t>
            </a:r>
            <a:r>
              <a:rPr lang="en-US" b="0" i="0" dirty="0">
                <a:solidFill>
                  <a:srgbClr val="4D5156"/>
                </a:solidFill>
                <a:effectLst/>
                <a:latin typeface="arial" panose="020B0604020202020204" pitchFamily="34" charset="0"/>
              </a:rPr>
              <a:t>”.</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28E6ED8D-8FA9-4CC4-AF62-1F5F22417B00}" type="slidenum">
              <a:rPr lang="en-US" smtClean="0"/>
              <a:t>16</a:t>
            </a:fld>
            <a:endParaRPr lang="en-US"/>
          </a:p>
        </p:txBody>
      </p:sp>
    </p:spTree>
    <p:extLst>
      <p:ext uri="{BB962C8B-B14F-4D97-AF65-F5344CB8AC3E}">
        <p14:creationId xmlns:p14="http://schemas.microsoft.com/office/powerpoint/2010/main" val="8768082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consistent in both Old and New Testaments, and in Hebrew and Greek language.</a:t>
            </a:r>
          </a:p>
        </p:txBody>
      </p:sp>
      <p:sp>
        <p:nvSpPr>
          <p:cNvPr id="4" name="Slide Number Placeholder 3"/>
          <p:cNvSpPr>
            <a:spLocks noGrp="1"/>
          </p:cNvSpPr>
          <p:nvPr>
            <p:ph type="sldNum" sz="quarter" idx="5"/>
          </p:nvPr>
        </p:nvSpPr>
        <p:spPr/>
        <p:txBody>
          <a:bodyPr/>
          <a:lstStyle/>
          <a:p>
            <a:fld id="{28E6ED8D-8FA9-4CC4-AF62-1F5F22417B00}" type="slidenum">
              <a:rPr lang="en-US" smtClean="0"/>
              <a:t>17</a:t>
            </a:fld>
            <a:endParaRPr lang="en-US"/>
          </a:p>
        </p:txBody>
      </p:sp>
    </p:spTree>
    <p:extLst>
      <p:ext uri="{BB962C8B-B14F-4D97-AF65-F5344CB8AC3E}">
        <p14:creationId xmlns:p14="http://schemas.microsoft.com/office/powerpoint/2010/main" val="25343750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7000"/>
              </a:lnSpc>
              <a:spcBef>
                <a:spcPts val="0"/>
              </a:spcBef>
              <a:buNone/>
            </a:pPr>
            <a:r>
              <a:rPr lang="en-US" sz="1200" b="1" u="sng" dirty="0">
                <a:solidFill>
                  <a:srgbClr val="FF0000"/>
                </a:solidFill>
                <a:ea typeface="Calibri" panose="020F0502020204030204" pitchFamily="34" charset="0"/>
                <a:cs typeface="Calibri" panose="020F0502020204030204" pitchFamily="34" charset="0"/>
              </a:rPr>
              <a:t>The story of pregnant Mary visiting pregnant Elizabeth.</a:t>
            </a:r>
          </a:p>
          <a:p>
            <a:pPr marL="0" indent="0">
              <a:lnSpc>
                <a:spcPct val="107000"/>
              </a:lnSpc>
              <a:spcBef>
                <a:spcPts val="0"/>
              </a:spcBef>
              <a:buNone/>
            </a:pPr>
            <a:endParaRPr lang="en-US" sz="1200" b="0" dirty="0">
              <a:solidFill>
                <a:srgbClr val="FF0000"/>
              </a:solidFill>
              <a:ea typeface="Calibri" panose="020F0502020204030204" pitchFamily="34" charset="0"/>
              <a:cs typeface="Calibri" panose="020F0502020204030204" pitchFamily="34" charset="0"/>
            </a:endParaRPr>
          </a:p>
          <a:p>
            <a:pPr marL="0" indent="0">
              <a:lnSpc>
                <a:spcPct val="107000"/>
              </a:lnSpc>
              <a:spcBef>
                <a:spcPts val="0"/>
              </a:spcBef>
              <a:buNone/>
            </a:pPr>
            <a:r>
              <a:rPr lang="en-US" sz="1200" b="0" dirty="0">
                <a:ea typeface="Calibri" panose="020F0502020204030204" pitchFamily="34" charset="0"/>
                <a:cs typeface="Calibri" panose="020F0502020204030204" pitchFamily="34" charset="0"/>
              </a:rPr>
              <a:t>Let’s Read:  Luke 1: 24-44 </a:t>
            </a:r>
          </a:p>
          <a:p>
            <a:pPr marL="0" indent="0">
              <a:lnSpc>
                <a:spcPct val="107000"/>
              </a:lnSpc>
              <a:spcBef>
                <a:spcPts val="0"/>
              </a:spcBef>
              <a:buNone/>
            </a:pPr>
            <a:endParaRPr lang="en-US" sz="1200" b="0" dirty="0">
              <a:ea typeface="Calibri" panose="020F0502020204030204" pitchFamily="34" charset="0"/>
              <a:cs typeface="Calibri" panose="020F0502020204030204" pitchFamily="34" charset="0"/>
            </a:endParaRPr>
          </a:p>
          <a:p>
            <a:pPr marL="0" indent="0">
              <a:lnSpc>
                <a:spcPct val="107000"/>
              </a:lnSpc>
              <a:spcBef>
                <a:spcPts val="0"/>
              </a:spcBef>
              <a:buNone/>
            </a:pPr>
            <a:r>
              <a:rPr lang="en-US" sz="1200" b="0" dirty="0">
                <a:ea typeface="Calibri" panose="020F0502020204030204" pitchFamily="34" charset="0"/>
                <a:cs typeface="Calibri" panose="020F0502020204030204" pitchFamily="34" charset="0"/>
              </a:rPr>
              <a:t>Where did this story take place?</a:t>
            </a:r>
          </a:p>
          <a:p>
            <a:pPr marL="0" indent="0">
              <a:lnSpc>
                <a:spcPct val="107000"/>
              </a:lnSpc>
              <a:spcBef>
                <a:spcPts val="0"/>
              </a:spcBef>
              <a:buNone/>
            </a:pPr>
            <a:r>
              <a:rPr lang="en-US" sz="1200" b="1" dirty="0">
                <a:ea typeface="Calibri" panose="020F0502020204030204" pitchFamily="34" charset="0"/>
                <a:cs typeface="Calibri" panose="020F0502020204030204" pitchFamily="34" charset="0"/>
              </a:rPr>
              <a:t>Mary lived in Nazareth </a:t>
            </a:r>
            <a:r>
              <a:rPr lang="en-US" sz="1200" b="0" dirty="0">
                <a:ea typeface="Calibri" panose="020F0502020204030204" pitchFamily="34" charset="0"/>
                <a:cs typeface="Calibri" panose="020F0502020204030204" pitchFamily="34" charset="0"/>
              </a:rPr>
              <a:t>– in the north of Israel.</a:t>
            </a:r>
          </a:p>
          <a:p>
            <a:pPr marL="0" indent="0">
              <a:lnSpc>
                <a:spcPct val="107000"/>
              </a:lnSpc>
              <a:spcBef>
                <a:spcPts val="0"/>
              </a:spcBef>
              <a:buNone/>
            </a:pPr>
            <a:r>
              <a:rPr lang="en-US" sz="1200" b="1" dirty="0">
                <a:ea typeface="Calibri" panose="020F0502020204030204" pitchFamily="34" charset="0"/>
                <a:cs typeface="Calibri" panose="020F0502020204030204" pitchFamily="34" charset="0"/>
              </a:rPr>
              <a:t>Elizabeth and </a:t>
            </a:r>
            <a:r>
              <a:rPr lang="en-US" sz="1200" b="1" dirty="0" err="1">
                <a:ea typeface="Calibri" panose="020F0502020204030204" pitchFamily="34" charset="0"/>
                <a:cs typeface="Calibri" panose="020F0502020204030204" pitchFamily="34" charset="0"/>
              </a:rPr>
              <a:t>Zacharius</a:t>
            </a:r>
            <a:r>
              <a:rPr lang="en-US" sz="1200" b="1" dirty="0">
                <a:ea typeface="Calibri" panose="020F0502020204030204" pitchFamily="34" charset="0"/>
                <a:cs typeface="Calibri" panose="020F0502020204030204" pitchFamily="34" charset="0"/>
              </a:rPr>
              <a:t> lived in a village somewhere in “the hill country of Judah” </a:t>
            </a:r>
            <a:r>
              <a:rPr lang="en-US" sz="1200" b="0" dirty="0">
                <a:ea typeface="Calibri" panose="020F0502020204030204" pitchFamily="34" charset="0"/>
                <a:cs typeface="Calibri" panose="020F0502020204030204" pitchFamily="34" charset="0"/>
              </a:rPr>
              <a:t>(1:39). This is imprecise, but likely close to Jerusalem, because </a:t>
            </a:r>
            <a:r>
              <a:rPr lang="en-US" sz="1200" b="0" dirty="0" err="1">
                <a:ea typeface="Calibri" panose="020F0502020204030204" pitchFamily="34" charset="0"/>
                <a:cs typeface="Calibri" panose="020F0502020204030204" pitchFamily="34" charset="0"/>
              </a:rPr>
              <a:t>Zacharius</a:t>
            </a:r>
            <a:r>
              <a:rPr lang="en-US" sz="1200" b="0" dirty="0">
                <a:ea typeface="Calibri" panose="020F0502020204030204" pitchFamily="34" charset="0"/>
                <a:cs typeface="Calibri" panose="020F0502020204030204" pitchFamily="34" charset="0"/>
              </a:rPr>
              <a:t> was serving as priest at the temple (1:8). </a:t>
            </a:r>
          </a:p>
          <a:p>
            <a:pPr marL="0" indent="0">
              <a:lnSpc>
                <a:spcPct val="107000"/>
              </a:lnSpc>
              <a:spcBef>
                <a:spcPts val="0"/>
              </a:spcBef>
              <a:buNone/>
            </a:pPr>
            <a:endParaRPr lang="en-US" sz="1200" b="0" dirty="0">
              <a:ea typeface="Calibri" panose="020F0502020204030204" pitchFamily="34" charset="0"/>
              <a:cs typeface="Calibri" panose="020F0502020204030204" pitchFamily="34" charset="0"/>
            </a:endParaRPr>
          </a:p>
          <a:p>
            <a:pPr marL="0" indent="0">
              <a:lnSpc>
                <a:spcPct val="107000"/>
              </a:lnSpc>
              <a:spcBef>
                <a:spcPts val="0"/>
              </a:spcBef>
              <a:buNone/>
            </a:pPr>
            <a:r>
              <a:rPr lang="en-US" sz="1200" b="1" dirty="0">
                <a:ea typeface="Calibri" panose="020F0502020204030204" pitchFamily="34" charset="0"/>
                <a:cs typeface="Calibri" panose="020F0502020204030204" pitchFamily="34" charset="0"/>
              </a:rPr>
              <a:t>When the angel meets Mary, how old is John the Baptist? </a:t>
            </a:r>
            <a:r>
              <a:rPr lang="en-US" sz="1200" b="0" dirty="0">
                <a:ea typeface="Calibri" panose="020F0502020204030204" pitchFamily="34" charset="0"/>
                <a:cs typeface="Calibri" panose="020F0502020204030204" pitchFamily="34" charset="0"/>
              </a:rPr>
              <a:t>(36) </a:t>
            </a:r>
            <a:r>
              <a:rPr lang="en-US" sz="1200" b="1" dirty="0">
                <a:ea typeface="Calibri" panose="020F0502020204030204" pitchFamily="34" charset="0"/>
                <a:cs typeface="Calibri" panose="020F0502020204030204" pitchFamily="34" charset="0"/>
              </a:rPr>
              <a:t>6 months.</a:t>
            </a:r>
          </a:p>
          <a:p>
            <a:pPr marL="0" indent="0">
              <a:lnSpc>
                <a:spcPct val="107000"/>
              </a:lnSpc>
              <a:spcBef>
                <a:spcPts val="0"/>
              </a:spcBef>
              <a:buNone/>
            </a:pPr>
            <a:r>
              <a:rPr lang="en-US" sz="1200" b="1" dirty="0">
                <a:ea typeface="Calibri" panose="020F0502020204030204" pitchFamily="34" charset="0"/>
                <a:cs typeface="Calibri" panose="020F0502020204030204" pitchFamily="34" charset="0"/>
              </a:rPr>
              <a:t>How big is John? Slightly larger than your hand at this point.</a:t>
            </a:r>
          </a:p>
          <a:p>
            <a:pPr marL="0" indent="0">
              <a:lnSpc>
                <a:spcPct val="107000"/>
              </a:lnSpc>
              <a:spcBef>
                <a:spcPts val="0"/>
              </a:spcBef>
              <a:buNone/>
            </a:pPr>
            <a:endParaRPr lang="en-US" sz="1200" b="0" dirty="0">
              <a:ea typeface="Calibri" panose="020F0502020204030204" pitchFamily="34" charset="0"/>
              <a:cs typeface="Calibri" panose="020F0502020204030204" pitchFamily="34" charset="0"/>
            </a:endParaRPr>
          </a:p>
          <a:p>
            <a:pPr marL="0" indent="0">
              <a:lnSpc>
                <a:spcPct val="107000"/>
              </a:lnSpc>
              <a:spcBef>
                <a:spcPts val="0"/>
              </a:spcBef>
              <a:buNone/>
            </a:pPr>
            <a:r>
              <a:rPr lang="en-US" sz="1200" b="1" dirty="0">
                <a:ea typeface="Calibri" panose="020F0502020204030204" pitchFamily="34" charset="0"/>
                <a:cs typeface="Calibri" panose="020F0502020204030204" pitchFamily="34" charset="0"/>
              </a:rPr>
              <a:t>How old is the unborn Jesus? </a:t>
            </a:r>
            <a:r>
              <a:rPr lang="en-US" sz="1200" b="0" dirty="0">
                <a:ea typeface="Calibri" panose="020F0502020204030204" pitchFamily="34" charset="0"/>
                <a:cs typeface="Calibri" panose="020F0502020204030204" pitchFamily="34" charset="0"/>
              </a:rPr>
              <a:t>[Don’t answer yet.]</a:t>
            </a:r>
          </a:p>
          <a:p>
            <a:pPr marL="0" indent="0">
              <a:lnSpc>
                <a:spcPct val="107000"/>
              </a:lnSpc>
              <a:spcBef>
                <a:spcPts val="0"/>
              </a:spcBef>
              <a:buNone/>
            </a:pPr>
            <a:r>
              <a:rPr lang="en-US" sz="1200" b="1" dirty="0">
                <a:ea typeface="Calibri" panose="020F0502020204030204" pitchFamily="34" charset="0"/>
                <a:cs typeface="Calibri" panose="020F0502020204030204" pitchFamily="34" charset="0"/>
              </a:rPr>
              <a:t>How big is the unborn Jesus? </a:t>
            </a:r>
            <a:r>
              <a:rPr lang="en-US" sz="1200" b="0" dirty="0">
                <a:ea typeface="Calibri" panose="020F0502020204030204" pitchFamily="34" charset="0"/>
                <a:cs typeface="Calibri" panose="020F0502020204030204" pitchFamily="34" charset="0"/>
              </a:rPr>
              <a:t>[Don’t answer yet.] </a:t>
            </a:r>
            <a:r>
              <a:rPr lang="en-US" sz="1200" b="1" dirty="0">
                <a:ea typeface="Calibri" panose="020F0502020204030204" pitchFamily="34" charset="0"/>
                <a:cs typeface="Calibri" panose="020F0502020204030204" pitchFamily="34" charset="0"/>
              </a:rPr>
              <a:t>(Let’s read carefully to see if we can find the answer.)</a:t>
            </a:r>
          </a:p>
        </p:txBody>
      </p:sp>
      <p:sp>
        <p:nvSpPr>
          <p:cNvPr id="4" name="Slide Number Placeholder 3"/>
          <p:cNvSpPr>
            <a:spLocks noGrp="1"/>
          </p:cNvSpPr>
          <p:nvPr>
            <p:ph type="sldNum" sz="quarter" idx="5"/>
          </p:nvPr>
        </p:nvSpPr>
        <p:spPr/>
        <p:txBody>
          <a:bodyPr/>
          <a:lstStyle/>
          <a:p>
            <a:fld id="{28E6ED8D-8FA9-4CC4-AF62-1F5F22417B00}" type="slidenum">
              <a:rPr lang="en-US" smtClean="0"/>
              <a:t>18</a:t>
            </a:fld>
            <a:endParaRPr lang="en-US"/>
          </a:p>
        </p:txBody>
      </p:sp>
    </p:spTree>
    <p:extLst>
      <p:ext uri="{BB962C8B-B14F-4D97-AF65-F5344CB8AC3E}">
        <p14:creationId xmlns:p14="http://schemas.microsoft.com/office/powerpoint/2010/main" val="24395287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7000"/>
              </a:lnSpc>
              <a:spcBef>
                <a:spcPts val="0"/>
              </a:spcBef>
              <a:buNone/>
            </a:pPr>
            <a:r>
              <a:rPr lang="en-US" sz="1200" b="1" u="sng" dirty="0">
                <a:solidFill>
                  <a:srgbClr val="FF0000"/>
                </a:solidFill>
                <a:ea typeface="Calibri" panose="020F0502020204030204" pitchFamily="34" charset="0"/>
                <a:cs typeface="Calibri" panose="020F0502020204030204" pitchFamily="34" charset="0"/>
              </a:rPr>
              <a:t>The story of pregnant Mary visiting pregnant Elizabeth.</a:t>
            </a:r>
          </a:p>
          <a:p>
            <a:pPr marL="0" indent="0">
              <a:lnSpc>
                <a:spcPct val="107000"/>
              </a:lnSpc>
              <a:spcBef>
                <a:spcPts val="0"/>
              </a:spcBef>
              <a:buNone/>
            </a:pPr>
            <a:endParaRPr lang="en-US" sz="1050" b="1" dirty="0">
              <a:solidFill>
                <a:srgbClr val="FF0000"/>
              </a:solidFill>
              <a:ea typeface="Calibri" panose="020F0502020204030204" pitchFamily="34" charset="0"/>
              <a:cs typeface="Calibri" panose="020F0502020204030204" pitchFamily="34" charset="0"/>
            </a:endParaRPr>
          </a:p>
          <a:p>
            <a:pPr marL="0" indent="0">
              <a:lnSpc>
                <a:spcPct val="107000"/>
              </a:lnSpc>
              <a:spcBef>
                <a:spcPts val="0"/>
              </a:spcBef>
              <a:buNone/>
            </a:pPr>
            <a:r>
              <a:rPr lang="en-US" sz="1200" b="1" dirty="0">
                <a:ea typeface="Calibri" panose="020F0502020204030204" pitchFamily="34" charset="0"/>
                <a:cs typeface="Calibri" panose="020F0502020204030204" pitchFamily="34" charset="0"/>
              </a:rPr>
              <a:t>Luke 1: 24-44</a:t>
            </a:r>
          </a:p>
          <a:p>
            <a:pPr marL="0" indent="0">
              <a:lnSpc>
                <a:spcPct val="107000"/>
              </a:lnSpc>
              <a:spcBef>
                <a:spcPts val="0"/>
              </a:spcBef>
              <a:buNone/>
            </a:pPr>
            <a:endParaRPr lang="en-US" sz="1050" b="1" dirty="0">
              <a:ea typeface="Calibri" panose="020F0502020204030204" pitchFamily="34" charset="0"/>
              <a:cs typeface="Calibri" panose="020F0502020204030204" pitchFamily="34" charset="0"/>
            </a:endParaRPr>
          </a:p>
          <a:p>
            <a:pPr marL="0" indent="0">
              <a:lnSpc>
                <a:spcPct val="107000"/>
              </a:lnSpc>
              <a:spcBef>
                <a:spcPts val="0"/>
              </a:spcBef>
              <a:buNone/>
            </a:pPr>
            <a:r>
              <a:rPr lang="en-US" sz="1200" b="0" dirty="0">
                <a:ea typeface="Calibri" panose="020F0502020204030204" pitchFamily="34" charset="0"/>
                <a:cs typeface="Calibri" panose="020F0502020204030204" pitchFamily="34" charset="0"/>
              </a:rPr>
              <a:t>(26-27) </a:t>
            </a:r>
            <a:r>
              <a:rPr lang="en-US" sz="1200" b="1" dirty="0">
                <a:ea typeface="Calibri" panose="020F0502020204030204" pitchFamily="34" charset="0"/>
                <a:cs typeface="Calibri" panose="020F0502020204030204" pitchFamily="34" charset="0"/>
              </a:rPr>
              <a:t>Mary was not pregnant when the angel came to her in Nazareth.</a:t>
            </a:r>
          </a:p>
          <a:p>
            <a:pPr marL="0" indent="0">
              <a:lnSpc>
                <a:spcPct val="107000"/>
              </a:lnSpc>
              <a:spcBef>
                <a:spcPts val="0"/>
              </a:spcBef>
              <a:buNone/>
            </a:pPr>
            <a:endParaRPr lang="en-US" sz="1050" b="0" dirty="0">
              <a:ea typeface="Calibri" panose="020F0502020204030204" pitchFamily="34" charset="0"/>
              <a:cs typeface="Calibri" panose="020F0502020204030204" pitchFamily="34" charset="0"/>
            </a:endParaRPr>
          </a:p>
          <a:p>
            <a:pPr marL="0" indent="0">
              <a:lnSpc>
                <a:spcPct val="107000"/>
              </a:lnSpc>
              <a:spcBef>
                <a:spcPts val="0"/>
              </a:spcBef>
              <a:buNone/>
            </a:pPr>
            <a:r>
              <a:rPr lang="en-US" sz="1200" b="0" dirty="0">
                <a:ea typeface="Calibri" panose="020F0502020204030204" pitchFamily="34" charset="0"/>
                <a:cs typeface="Calibri" panose="020F0502020204030204" pitchFamily="34" charset="0"/>
              </a:rPr>
              <a:t>(39) </a:t>
            </a:r>
            <a:r>
              <a:rPr lang="en-US" sz="1200" b="1" dirty="0">
                <a:ea typeface="Calibri" panose="020F0502020204030204" pitchFamily="34" charset="0"/>
                <a:cs typeface="Calibri" panose="020F0502020204030204" pitchFamily="34" charset="0"/>
              </a:rPr>
              <a:t>Mary went quickly. </a:t>
            </a:r>
          </a:p>
          <a:p>
            <a:pPr marL="0" indent="0">
              <a:lnSpc>
                <a:spcPct val="107000"/>
              </a:lnSpc>
              <a:spcBef>
                <a:spcPts val="0"/>
              </a:spcBef>
              <a:buNone/>
            </a:pPr>
            <a:r>
              <a:rPr lang="en-US" sz="1200" b="1" dirty="0">
                <a:ea typeface="Calibri" panose="020F0502020204030204" pitchFamily="34" charset="0"/>
                <a:cs typeface="Calibri" panose="020F0502020204030204" pitchFamily="34" charset="0"/>
              </a:rPr>
              <a:t>	Distance: Approx. 115-150 kms. Jews did not go through Samaria!</a:t>
            </a:r>
          </a:p>
          <a:p>
            <a:pPr marL="0" indent="0">
              <a:lnSpc>
                <a:spcPct val="107000"/>
              </a:lnSpc>
              <a:spcBef>
                <a:spcPts val="0"/>
              </a:spcBef>
              <a:buNone/>
            </a:pPr>
            <a:r>
              <a:rPr lang="en-US" sz="1200" b="1" dirty="0">
                <a:ea typeface="Calibri" panose="020F0502020204030204" pitchFamily="34" charset="0"/>
                <a:cs typeface="Calibri" panose="020F0502020204030204" pitchFamily="34" charset="0"/>
              </a:rPr>
              <a:t>	Time: Prob. 3-5 days (maybe a week)</a:t>
            </a:r>
          </a:p>
          <a:p>
            <a:pPr marL="0" indent="0">
              <a:lnSpc>
                <a:spcPct val="107000"/>
              </a:lnSpc>
              <a:spcBef>
                <a:spcPts val="0"/>
              </a:spcBef>
              <a:buNone/>
            </a:pPr>
            <a:endParaRPr lang="en-US" sz="1050" b="1" dirty="0">
              <a:ea typeface="Calibri" panose="020F0502020204030204" pitchFamily="34" charset="0"/>
              <a:cs typeface="Calibri" panose="020F0502020204030204" pitchFamily="34" charset="0"/>
            </a:endParaRPr>
          </a:p>
          <a:p>
            <a:pPr marL="0" indent="0">
              <a:lnSpc>
                <a:spcPct val="107000"/>
              </a:lnSpc>
              <a:spcBef>
                <a:spcPts val="0"/>
              </a:spcBef>
              <a:buNone/>
            </a:pPr>
            <a:r>
              <a:rPr lang="en-US" sz="1200" b="0" dirty="0">
                <a:ea typeface="Calibri" panose="020F0502020204030204" pitchFamily="34" charset="0"/>
                <a:cs typeface="Calibri" panose="020F0502020204030204" pitchFamily="34" charset="0"/>
              </a:rPr>
              <a:t>(41) </a:t>
            </a:r>
            <a:r>
              <a:rPr lang="en-US" sz="1200" b="1" dirty="0">
                <a:ea typeface="Calibri" panose="020F0502020204030204" pitchFamily="34" charset="0"/>
                <a:cs typeface="Calibri" panose="020F0502020204030204" pitchFamily="34" charset="0"/>
              </a:rPr>
              <a:t>Mary was pregnant when she arrived and greeted Elizabeth. </a:t>
            </a:r>
          </a:p>
          <a:p>
            <a:pPr marL="0" indent="0">
              <a:lnSpc>
                <a:spcPct val="107000"/>
              </a:lnSpc>
              <a:spcBef>
                <a:spcPts val="0"/>
              </a:spcBef>
              <a:buNone/>
            </a:pPr>
            <a:endParaRPr lang="en-US" sz="1200" b="0" dirty="0">
              <a:ea typeface="Calibri" panose="020F0502020204030204" pitchFamily="34" charset="0"/>
              <a:cs typeface="Calibri" panose="020F0502020204030204" pitchFamily="34" charset="0"/>
            </a:endParaRP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28E6ED8D-8FA9-4CC4-AF62-1F5F22417B00}" type="slidenum">
              <a:rPr lang="en-US" smtClean="0"/>
              <a:t>19</a:t>
            </a:fld>
            <a:endParaRPr lang="en-US"/>
          </a:p>
        </p:txBody>
      </p:sp>
    </p:spTree>
    <p:extLst>
      <p:ext uri="{BB962C8B-B14F-4D97-AF65-F5344CB8AC3E}">
        <p14:creationId xmlns:p14="http://schemas.microsoft.com/office/powerpoint/2010/main" val="40283835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en-US" sz="1200" b="1" u="sng" dirty="0">
                <a:solidFill>
                  <a:srgbClr val="FF0000"/>
                </a:solidFill>
                <a:ea typeface="Calibri" panose="020F0502020204030204" pitchFamily="34" charset="0"/>
                <a:cs typeface="Calibri" panose="020F0502020204030204" pitchFamily="34" charset="0"/>
              </a:rPr>
              <a:t>The story of pregnant Mary visiting pregnant Elizabeth.</a:t>
            </a:r>
          </a:p>
          <a:p>
            <a:pPr marL="0" indent="0">
              <a:lnSpc>
                <a:spcPct val="107000"/>
              </a:lnSpc>
              <a:spcBef>
                <a:spcPts val="0"/>
              </a:spcBef>
              <a:buNone/>
            </a:pPr>
            <a:endParaRPr lang="en-US" sz="1200" b="1" dirty="0">
              <a:ea typeface="Calibri" panose="020F0502020204030204" pitchFamily="34" charset="0"/>
              <a:cs typeface="Calibri" panose="020F0502020204030204" pitchFamily="34" charset="0"/>
            </a:endParaRPr>
          </a:p>
          <a:p>
            <a:pPr marL="0" indent="0">
              <a:lnSpc>
                <a:spcPct val="107000"/>
              </a:lnSpc>
              <a:spcBef>
                <a:spcPts val="0"/>
              </a:spcBef>
              <a:buNone/>
            </a:pPr>
            <a:r>
              <a:rPr lang="en-US" sz="1200" b="1" dirty="0">
                <a:ea typeface="Calibri" panose="020F0502020204030204" pitchFamily="34" charset="0"/>
                <a:cs typeface="Calibri" panose="020F0502020204030204" pitchFamily="34" charset="0"/>
              </a:rPr>
              <a:t>Back to our questions…</a:t>
            </a:r>
          </a:p>
          <a:p>
            <a:pPr marL="0" indent="0">
              <a:lnSpc>
                <a:spcPct val="107000"/>
              </a:lnSpc>
              <a:spcBef>
                <a:spcPts val="0"/>
              </a:spcBef>
              <a:buNone/>
            </a:pPr>
            <a:r>
              <a:rPr lang="en-US" sz="1200" b="1" dirty="0">
                <a:ea typeface="Calibri" panose="020F0502020204030204" pitchFamily="34" charset="0"/>
                <a:cs typeface="Calibri" panose="020F0502020204030204" pitchFamily="34" charset="0"/>
              </a:rPr>
              <a:t>How old </a:t>
            </a:r>
            <a:r>
              <a:rPr lang="en-US" sz="1200" b="0" dirty="0">
                <a:ea typeface="Calibri" panose="020F0502020204030204" pitchFamily="34" charset="0"/>
                <a:cs typeface="Calibri" panose="020F0502020204030204" pitchFamily="34" charset="0"/>
              </a:rPr>
              <a:t>was Jesus when Mary arrived and greeted Elizabeth? </a:t>
            </a:r>
            <a:r>
              <a:rPr lang="en-US" sz="1200" b="1" dirty="0">
                <a:solidFill>
                  <a:srgbClr val="FF0000"/>
                </a:solidFill>
                <a:ea typeface="Calibri" panose="020F0502020204030204" pitchFamily="34" charset="0"/>
                <a:cs typeface="Calibri" panose="020F0502020204030204" pitchFamily="34" charset="0"/>
              </a:rPr>
              <a:t>(Anywhere from 1 day old to a week old!) </a:t>
            </a:r>
            <a:r>
              <a:rPr lang="en-US" sz="1200" b="0" dirty="0">
                <a:solidFill>
                  <a:srgbClr val="FF0000"/>
                </a:solidFill>
                <a:ea typeface="Calibri" panose="020F0502020204030204" pitchFamily="34" charset="0"/>
                <a:cs typeface="Calibri" panose="020F0502020204030204" pitchFamily="34" charset="0"/>
              </a:rPr>
              <a:t>[See also verses 56-57. The angel told Mary (36) that Elizabeth was 6 months pregnant. Mary stayed 3 months and went home (56). Elizabeth gave birth (57) – at 9 months (full time). No mention of Mary now.] </a:t>
            </a:r>
            <a:endParaRPr lang="en-US" sz="1200" b="1" dirty="0">
              <a:solidFill>
                <a:srgbClr val="FF0000"/>
              </a:solidFill>
              <a:ea typeface="Calibri" panose="020F0502020204030204" pitchFamily="34" charset="0"/>
              <a:cs typeface="Calibri" panose="020F0502020204030204" pitchFamily="34" charset="0"/>
            </a:endParaRPr>
          </a:p>
          <a:p>
            <a:r>
              <a:rPr lang="en-US" b="1" dirty="0"/>
              <a:t>How big </a:t>
            </a:r>
            <a:r>
              <a:rPr lang="en-US" dirty="0"/>
              <a:t>was Jesus? </a:t>
            </a:r>
            <a:r>
              <a:rPr lang="en-US" b="1" dirty="0"/>
              <a:t>No bigger than the period at the end of this sentence.</a:t>
            </a:r>
          </a:p>
          <a:p>
            <a:pPr marL="1085850" lvl="2" indent="-171450">
              <a:buFont typeface="Arial" panose="020B0604020202020204" pitchFamily="34" charset="0"/>
              <a:buChar char="•"/>
            </a:pPr>
            <a:r>
              <a:rPr lang="en-US" b="0" dirty="0"/>
              <a:t>And probably not yet implanted in the womb - (that happens about Day 6 from fertilization).</a:t>
            </a:r>
          </a:p>
          <a:p>
            <a:pPr marL="1085850" lvl="2" indent="-171450">
              <a:buFont typeface="Arial" panose="020B0604020202020204" pitchFamily="34" charset="0"/>
              <a:buChar char="•"/>
            </a:pPr>
            <a:r>
              <a:rPr lang="en-US" b="0" dirty="0"/>
              <a:t>Developmentally he was a zygote – just a few days old.</a:t>
            </a:r>
          </a:p>
          <a:p>
            <a:pPr marL="914400" lvl="2" indent="0">
              <a:buFont typeface="Arial" panose="020B0604020202020204" pitchFamily="34" charset="0"/>
              <a:buNone/>
            </a:pPr>
            <a:r>
              <a:rPr lang="en-US" b="1" dirty="0"/>
              <a:t>	</a:t>
            </a:r>
          </a:p>
          <a:p>
            <a:r>
              <a:rPr lang="en-US" b="1" dirty="0"/>
              <a:t>When Mary greeted Elizabeth, John leaped in Elizabeth’s womb!</a:t>
            </a:r>
          </a:p>
          <a:p>
            <a:pPr marL="628650" lvl="1" indent="-171450">
              <a:buFont typeface="Arial" panose="020B0604020202020204" pitchFamily="34" charset="0"/>
              <a:buChar char="•"/>
            </a:pPr>
            <a:r>
              <a:rPr lang="en-US" dirty="0"/>
              <a:t>It was like John was worshipping Jesus – who although very small was fully human! – </a:t>
            </a:r>
            <a:r>
              <a:rPr lang="en-US" b="0" dirty="0"/>
              <a:t>Maybe we can call it a </a:t>
            </a:r>
            <a:r>
              <a:rPr lang="en-US" b="1" dirty="0"/>
              <a:t>“womb to womb worship service!”</a:t>
            </a:r>
          </a:p>
          <a:p>
            <a:pPr marL="628650" lvl="1" indent="-171450">
              <a:buFont typeface="Arial" panose="020B0604020202020204" pitchFamily="34" charset="0"/>
              <a:buChar char="•"/>
            </a:pPr>
            <a:r>
              <a:rPr lang="en-US" dirty="0"/>
              <a:t>John, as an unborn child, </a:t>
            </a:r>
            <a:r>
              <a:rPr lang="en-US" b="1" dirty="0"/>
              <a:t>leaped for joy </a:t>
            </a:r>
            <a:r>
              <a:rPr lang="en-US" dirty="0"/>
              <a:t>and </a:t>
            </a:r>
            <a:r>
              <a:rPr lang="en-US" b="1" dirty="0"/>
              <a:t>announced </a:t>
            </a:r>
            <a:r>
              <a:rPr lang="en-US" dirty="0"/>
              <a:t>the coming of the Lord to his mother – “The Lord has Come!”</a:t>
            </a:r>
          </a:p>
          <a:p>
            <a:pPr marL="1085850" lvl="2" indent="-171450">
              <a:buFont typeface="Arial" panose="020B0604020202020204" pitchFamily="34" charset="0"/>
              <a:buChar char="•"/>
            </a:pPr>
            <a:r>
              <a:rPr lang="en-US" dirty="0"/>
              <a:t>Just like he would do to all the people in Israel 30 years later.</a:t>
            </a:r>
          </a:p>
          <a:p>
            <a:pPr marL="1085850" lvl="2" indent="-171450">
              <a:buFont typeface="Arial" panose="020B0604020202020204" pitchFamily="34" charset="0"/>
              <a:buChar char="•"/>
            </a:pPr>
            <a:r>
              <a:rPr lang="en-US" dirty="0"/>
              <a:t>John 1:29-34: </a:t>
            </a:r>
            <a:r>
              <a:rPr lang="en-US" b="1" dirty="0"/>
              <a:t>“Behold! The lamb of God who takes away the sin of the world!”</a:t>
            </a:r>
          </a:p>
          <a:p>
            <a:pPr marL="0" marR="0" lvl="0" indent="0" algn="l" defTabSz="914400" rtl="0" eaLnBrk="1" fontAlgn="auto" latinLnBrk="0" hangingPunct="1">
              <a:lnSpc>
                <a:spcPct val="107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7000"/>
              </a:lnSpc>
              <a:spcBef>
                <a:spcPts val="0"/>
              </a:spcBef>
              <a:spcAft>
                <a:spcPts val="0"/>
              </a:spcAft>
              <a:buClrTx/>
              <a:buSzTx/>
              <a:buFontTx/>
              <a:buNone/>
              <a:tabLst/>
              <a:defRPr/>
            </a:pPr>
            <a:r>
              <a:rPr lang="en-US" b="1" dirty="0"/>
              <a:t>Even though he was so small, yet Jesus, being both fully God and fully human, was also fully present. </a:t>
            </a:r>
          </a:p>
          <a:p>
            <a:pPr marL="0" marR="0" lvl="0" indent="0" algn="l" defTabSz="914400" rtl="0" eaLnBrk="1" fontAlgn="auto" latinLnBrk="0" hangingPunct="1">
              <a:lnSpc>
                <a:spcPct val="107000"/>
              </a:lnSpc>
              <a:spcBef>
                <a:spcPts val="0"/>
              </a:spcBef>
              <a:spcAft>
                <a:spcPts val="0"/>
              </a:spcAft>
              <a:buClrTx/>
              <a:buSzTx/>
              <a:buFontTx/>
              <a:buNone/>
              <a:tabLst/>
              <a:defRPr/>
            </a:pPr>
            <a:endParaRPr lang="en-US" b="1" dirty="0"/>
          </a:p>
          <a:p>
            <a:pPr marL="0" indent="0">
              <a:lnSpc>
                <a:spcPct val="107000"/>
              </a:lnSpc>
              <a:spcBef>
                <a:spcPts val="600"/>
              </a:spcBef>
              <a:spcAft>
                <a:spcPts val="600"/>
              </a:spcAft>
              <a:buNone/>
            </a:pPr>
            <a:r>
              <a:rPr lang="en-US" sz="2600" b="1" dirty="0">
                <a:ea typeface="Calibri" panose="020F0502020204030204" pitchFamily="34" charset="0"/>
                <a:cs typeface="Calibri" panose="020F0502020204030204" pitchFamily="34" charset="0"/>
              </a:rPr>
              <a:t>This is powerful affirmation of the humanity of unborn children.</a:t>
            </a:r>
          </a:p>
          <a:p>
            <a:pPr marL="914400" lvl="1" indent="-457200">
              <a:lnSpc>
                <a:spcPct val="107000"/>
              </a:lnSpc>
              <a:spcBef>
                <a:spcPts val="0"/>
              </a:spcBef>
              <a:buAutoNum type="arabicPeriod"/>
            </a:pPr>
            <a:r>
              <a:rPr lang="en-US" sz="2600" dirty="0">
                <a:ea typeface="Calibri" panose="020F0502020204030204" pitchFamily="34" charset="0"/>
                <a:cs typeface="Calibri" panose="020F0502020204030204" pitchFamily="34" charset="0"/>
              </a:rPr>
              <a:t>John’s very human response – leaping, joy</a:t>
            </a:r>
          </a:p>
          <a:p>
            <a:pPr marL="914400" lvl="1" indent="-457200">
              <a:lnSpc>
                <a:spcPct val="107000"/>
              </a:lnSpc>
              <a:spcBef>
                <a:spcPts val="0"/>
              </a:spcBef>
              <a:buAutoNum type="arabicPeriod"/>
            </a:pPr>
            <a:r>
              <a:rPr lang="en-US" sz="2600" dirty="0">
                <a:ea typeface="Calibri" panose="020F0502020204030204" pitchFamily="34" charset="0"/>
                <a:cs typeface="Calibri" panose="020F0502020204030204" pitchFamily="34" charset="0"/>
              </a:rPr>
              <a:t>Jesus’ arrival! He has come! The fully Divine God has now arrived as fully human! </a:t>
            </a:r>
          </a:p>
          <a:p>
            <a:pPr marL="0" indent="0">
              <a:lnSpc>
                <a:spcPct val="107000"/>
              </a:lnSpc>
              <a:spcBef>
                <a:spcPts val="0"/>
              </a:spcBef>
              <a:buNone/>
            </a:pPr>
            <a:r>
              <a:rPr lang="en-US" sz="2600" dirty="0">
                <a:ea typeface="Calibri" panose="020F0502020204030204" pitchFamily="34" charset="0"/>
                <a:cs typeface="Calibri" panose="020F0502020204030204" pitchFamily="34" charset="0"/>
              </a:rPr>
              <a:t>Size, level of development, environment, degree of dependency – it doesn’t change this one fact – a human is human from beginning! And that beginning is conception.</a:t>
            </a:r>
          </a:p>
          <a:p>
            <a:pPr marL="0" indent="0">
              <a:lnSpc>
                <a:spcPct val="107000"/>
              </a:lnSpc>
              <a:spcBef>
                <a:spcPts val="0"/>
              </a:spcBef>
              <a:buNone/>
            </a:pPr>
            <a:endParaRPr lang="en-US" sz="2600" dirty="0">
              <a:solidFill>
                <a:srgbClr val="FF0000"/>
              </a:solidFill>
              <a:ea typeface="Calibri" panose="020F0502020204030204" pitchFamily="34" charset="0"/>
              <a:cs typeface="Calibri" panose="020F0502020204030204" pitchFamily="34" charset="0"/>
            </a:endParaRPr>
          </a:p>
          <a:p>
            <a:pPr marL="0" indent="0">
              <a:lnSpc>
                <a:spcPct val="107000"/>
              </a:lnSpc>
              <a:spcBef>
                <a:spcPts val="0"/>
              </a:spcBef>
              <a:buNone/>
            </a:pPr>
            <a:r>
              <a:rPr lang="en-US" sz="2600" dirty="0">
                <a:solidFill>
                  <a:srgbClr val="FF0000"/>
                </a:solidFill>
                <a:ea typeface="Calibri" panose="020F0502020204030204" pitchFamily="34" charset="0"/>
                <a:cs typeface="Calibri" panose="020F0502020204030204" pitchFamily="34" charset="0"/>
              </a:rPr>
              <a:t>In the world view of the Bible, children are children, whether inside the womb or outside the womb!</a:t>
            </a:r>
          </a:p>
          <a:p>
            <a:pPr marL="0" indent="0">
              <a:lnSpc>
                <a:spcPct val="107000"/>
              </a:lnSpc>
              <a:spcBef>
                <a:spcPts val="0"/>
              </a:spcBef>
              <a:buNone/>
            </a:pPr>
            <a:endParaRPr lang="en-US" sz="2600" dirty="0">
              <a:solidFill>
                <a:srgbClr val="FF0000"/>
              </a:solidFill>
              <a:ea typeface="Calibri" panose="020F0502020204030204" pitchFamily="34" charset="0"/>
              <a:cs typeface="Calibri" panose="020F0502020204030204" pitchFamily="34" charset="0"/>
            </a:endParaRPr>
          </a:p>
          <a:p>
            <a:pPr marL="0" indent="0">
              <a:lnSpc>
                <a:spcPct val="107000"/>
              </a:lnSpc>
              <a:spcBef>
                <a:spcPts val="0"/>
              </a:spcBef>
              <a:buNone/>
            </a:pPr>
            <a:r>
              <a:rPr lang="en-US" sz="2600" dirty="0">
                <a:solidFill>
                  <a:srgbClr val="FF0000"/>
                </a:solidFill>
                <a:ea typeface="Calibri" panose="020F0502020204030204" pitchFamily="34" charset="0"/>
                <a:cs typeface="Calibri" panose="020F0502020204030204" pitchFamily="34" charset="0"/>
              </a:rPr>
              <a:t>When a mother announces “I’m having a baby,” she is reflecting God’s own view of it!</a:t>
            </a:r>
          </a:p>
          <a:p>
            <a:pPr marL="0" marR="0" lvl="0" indent="0" algn="l" defTabSz="914400" rtl="0" eaLnBrk="1" fontAlgn="auto" latinLnBrk="0" hangingPunct="1">
              <a:lnSpc>
                <a:spcPct val="107000"/>
              </a:lnSpc>
              <a:spcBef>
                <a:spcPts val="0"/>
              </a:spcBef>
              <a:spcAft>
                <a:spcPts val="0"/>
              </a:spcAft>
              <a:buClrTx/>
              <a:buSzTx/>
              <a:buFontTx/>
              <a:buNone/>
              <a:tabLst/>
              <a:defRPr/>
            </a:pPr>
            <a:endParaRPr lang="en-US" b="1" dirty="0"/>
          </a:p>
          <a:p>
            <a:pPr marL="0" indent="0">
              <a:lnSpc>
                <a:spcPct val="107000"/>
              </a:lnSpc>
              <a:spcBef>
                <a:spcPts val="0"/>
              </a:spcBef>
              <a:buNone/>
            </a:pPr>
            <a:endParaRPr lang="en-US" sz="1200" b="1" dirty="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28E6ED8D-8FA9-4CC4-AF62-1F5F22417B00}" type="slidenum">
              <a:rPr lang="en-US" smtClean="0"/>
              <a:t>20</a:t>
            </a:fld>
            <a:endParaRPr lang="en-US"/>
          </a:p>
        </p:txBody>
      </p:sp>
    </p:spTree>
    <p:extLst>
      <p:ext uri="{BB962C8B-B14F-4D97-AF65-F5344CB8AC3E}">
        <p14:creationId xmlns:p14="http://schemas.microsoft.com/office/powerpoint/2010/main" val="32003626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7000"/>
              </a:lnSpc>
              <a:spcBef>
                <a:spcPts val="0"/>
              </a:spcBef>
              <a:buNone/>
            </a:pPr>
            <a:endParaRPr lang="en-US" sz="1200" b="1" dirty="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28E6ED8D-8FA9-4CC4-AF62-1F5F22417B00}" type="slidenum">
              <a:rPr lang="en-US" smtClean="0"/>
              <a:t>21</a:t>
            </a:fld>
            <a:endParaRPr lang="en-US"/>
          </a:p>
        </p:txBody>
      </p:sp>
    </p:spTree>
    <p:extLst>
      <p:ext uri="{BB962C8B-B14F-4D97-AF65-F5344CB8AC3E}">
        <p14:creationId xmlns:p14="http://schemas.microsoft.com/office/powerpoint/2010/main" val="31354757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7000"/>
              </a:lnSpc>
              <a:spcBef>
                <a:spcPts val="0"/>
              </a:spcBef>
              <a:buNone/>
            </a:pPr>
            <a:r>
              <a:rPr lang="en-US" sz="1200" b="0" dirty="0">
                <a:ea typeface="Calibri" panose="020F0502020204030204" pitchFamily="34" charset="0"/>
                <a:cs typeface="Calibri" panose="020F0502020204030204" pitchFamily="34" charset="0"/>
              </a:rPr>
              <a:t>We shouldn’t be surprised that science teaches the same as the bible. </a:t>
            </a:r>
          </a:p>
        </p:txBody>
      </p:sp>
      <p:sp>
        <p:nvSpPr>
          <p:cNvPr id="4" name="Slide Number Placeholder 3"/>
          <p:cNvSpPr>
            <a:spLocks noGrp="1"/>
          </p:cNvSpPr>
          <p:nvPr>
            <p:ph type="sldNum" sz="quarter" idx="5"/>
          </p:nvPr>
        </p:nvSpPr>
        <p:spPr/>
        <p:txBody>
          <a:bodyPr/>
          <a:lstStyle/>
          <a:p>
            <a:fld id="{28E6ED8D-8FA9-4CC4-AF62-1F5F22417B00}" type="slidenum">
              <a:rPr lang="en-US" smtClean="0"/>
              <a:t>22</a:t>
            </a:fld>
            <a:endParaRPr lang="en-US"/>
          </a:p>
        </p:txBody>
      </p:sp>
    </p:spTree>
    <p:extLst>
      <p:ext uri="{BB962C8B-B14F-4D97-AF65-F5344CB8AC3E}">
        <p14:creationId xmlns:p14="http://schemas.microsoft.com/office/powerpoint/2010/main" val="19977647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7000"/>
              </a:lnSpc>
              <a:spcBef>
                <a:spcPts val="0"/>
              </a:spcBef>
              <a:buNone/>
            </a:pPr>
            <a:endParaRPr lang="en-US" sz="1200" b="1" dirty="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28E6ED8D-8FA9-4CC4-AF62-1F5F22417B00}" type="slidenum">
              <a:rPr lang="en-US" smtClean="0"/>
              <a:t>23</a:t>
            </a:fld>
            <a:endParaRPr lang="en-US"/>
          </a:p>
        </p:txBody>
      </p:sp>
    </p:spTree>
    <p:extLst>
      <p:ext uri="{BB962C8B-B14F-4D97-AF65-F5344CB8AC3E}">
        <p14:creationId xmlns:p14="http://schemas.microsoft.com/office/powerpoint/2010/main" val="39097148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E6ED8D-8FA9-4CC4-AF62-1F5F22417B00}" type="slidenum">
              <a:rPr lang="en-US" smtClean="0"/>
              <a:t>25</a:t>
            </a:fld>
            <a:endParaRPr lang="en-US"/>
          </a:p>
        </p:txBody>
      </p:sp>
    </p:spTree>
    <p:extLst>
      <p:ext uri="{BB962C8B-B14F-4D97-AF65-F5344CB8AC3E}">
        <p14:creationId xmlns:p14="http://schemas.microsoft.com/office/powerpoint/2010/main" val="30308637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E6ED8D-8FA9-4CC4-AF62-1F5F22417B00}" type="slidenum">
              <a:rPr lang="en-US" smtClean="0"/>
              <a:t>26</a:t>
            </a:fld>
            <a:endParaRPr lang="en-US"/>
          </a:p>
        </p:txBody>
      </p:sp>
    </p:spTree>
    <p:extLst>
      <p:ext uri="{BB962C8B-B14F-4D97-AF65-F5344CB8AC3E}">
        <p14:creationId xmlns:p14="http://schemas.microsoft.com/office/powerpoint/2010/main" val="2424499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DD193-6F24-42A8-BF6F-04C777FDF10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8F44CB0-CE33-4A65-9E75-69F6A02644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1764C7-F436-4E98-88D0-5947812AB58D}"/>
              </a:ext>
            </a:extLst>
          </p:cNvPr>
          <p:cNvSpPr>
            <a:spLocks noGrp="1"/>
          </p:cNvSpPr>
          <p:nvPr>
            <p:ph type="dt" sz="half" idx="10"/>
          </p:nvPr>
        </p:nvSpPr>
        <p:spPr/>
        <p:txBody>
          <a:bodyPr/>
          <a:lstStyle/>
          <a:p>
            <a:fld id="{0C250B27-EDB7-4869-A6B4-706CD880242C}" type="datetimeFigureOut">
              <a:rPr lang="en-US" smtClean="0"/>
              <a:t>1/18/2022</a:t>
            </a:fld>
            <a:endParaRPr lang="en-US"/>
          </a:p>
        </p:txBody>
      </p:sp>
      <p:sp>
        <p:nvSpPr>
          <p:cNvPr id="5" name="Footer Placeholder 4">
            <a:extLst>
              <a:ext uri="{FF2B5EF4-FFF2-40B4-BE49-F238E27FC236}">
                <a16:creationId xmlns:a16="http://schemas.microsoft.com/office/drawing/2014/main" id="{9645859A-2D29-4866-8173-C69B51584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A2AB3C-BD1D-45B2-B84E-824A1A44B0EC}"/>
              </a:ext>
            </a:extLst>
          </p:cNvPr>
          <p:cNvSpPr>
            <a:spLocks noGrp="1"/>
          </p:cNvSpPr>
          <p:nvPr>
            <p:ph type="sldNum" sz="quarter" idx="12"/>
          </p:nvPr>
        </p:nvSpPr>
        <p:spPr/>
        <p:txBody>
          <a:bodyPr/>
          <a:lstStyle/>
          <a:p>
            <a:fld id="{9889C5A3-9085-47A9-B892-505B09E3809E}" type="slidenum">
              <a:rPr lang="en-US" smtClean="0"/>
              <a:t>‹#›</a:t>
            </a:fld>
            <a:endParaRPr lang="en-US"/>
          </a:p>
        </p:txBody>
      </p:sp>
    </p:spTree>
    <p:extLst>
      <p:ext uri="{BB962C8B-B14F-4D97-AF65-F5344CB8AC3E}">
        <p14:creationId xmlns:p14="http://schemas.microsoft.com/office/powerpoint/2010/main" val="2892800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6EC1E-B50E-4644-A46A-304E668940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C440C9-9610-429D-8A3C-3058981BCD7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090A44-CBCF-462D-9D82-F1D1867F0681}"/>
              </a:ext>
            </a:extLst>
          </p:cNvPr>
          <p:cNvSpPr>
            <a:spLocks noGrp="1"/>
          </p:cNvSpPr>
          <p:nvPr>
            <p:ph type="dt" sz="half" idx="10"/>
          </p:nvPr>
        </p:nvSpPr>
        <p:spPr/>
        <p:txBody>
          <a:bodyPr/>
          <a:lstStyle/>
          <a:p>
            <a:fld id="{0C250B27-EDB7-4869-A6B4-706CD880242C}" type="datetimeFigureOut">
              <a:rPr lang="en-US" smtClean="0"/>
              <a:t>1/18/2022</a:t>
            </a:fld>
            <a:endParaRPr lang="en-US"/>
          </a:p>
        </p:txBody>
      </p:sp>
      <p:sp>
        <p:nvSpPr>
          <p:cNvPr id="5" name="Footer Placeholder 4">
            <a:extLst>
              <a:ext uri="{FF2B5EF4-FFF2-40B4-BE49-F238E27FC236}">
                <a16:creationId xmlns:a16="http://schemas.microsoft.com/office/drawing/2014/main" id="{D473DCFD-F720-4369-8EC0-9DF0E47BD4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25E6F5-4827-4987-84ED-9AD2A94E4F76}"/>
              </a:ext>
            </a:extLst>
          </p:cNvPr>
          <p:cNvSpPr>
            <a:spLocks noGrp="1"/>
          </p:cNvSpPr>
          <p:nvPr>
            <p:ph type="sldNum" sz="quarter" idx="12"/>
          </p:nvPr>
        </p:nvSpPr>
        <p:spPr/>
        <p:txBody>
          <a:bodyPr/>
          <a:lstStyle/>
          <a:p>
            <a:fld id="{9889C5A3-9085-47A9-B892-505B09E3809E}" type="slidenum">
              <a:rPr lang="en-US" smtClean="0"/>
              <a:t>‹#›</a:t>
            </a:fld>
            <a:endParaRPr lang="en-US"/>
          </a:p>
        </p:txBody>
      </p:sp>
    </p:spTree>
    <p:extLst>
      <p:ext uri="{BB962C8B-B14F-4D97-AF65-F5344CB8AC3E}">
        <p14:creationId xmlns:p14="http://schemas.microsoft.com/office/powerpoint/2010/main" val="3693820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06931-AB31-4C3F-A4E7-47812BB5B2C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93813B-D15A-49A8-8F1B-8659269ECE8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5BD537-923B-4CBE-89B0-A946894344CD}"/>
              </a:ext>
            </a:extLst>
          </p:cNvPr>
          <p:cNvSpPr>
            <a:spLocks noGrp="1"/>
          </p:cNvSpPr>
          <p:nvPr>
            <p:ph type="dt" sz="half" idx="10"/>
          </p:nvPr>
        </p:nvSpPr>
        <p:spPr/>
        <p:txBody>
          <a:bodyPr/>
          <a:lstStyle/>
          <a:p>
            <a:fld id="{0C250B27-EDB7-4869-A6B4-706CD880242C}" type="datetimeFigureOut">
              <a:rPr lang="en-US" smtClean="0"/>
              <a:t>1/18/2022</a:t>
            </a:fld>
            <a:endParaRPr lang="en-US"/>
          </a:p>
        </p:txBody>
      </p:sp>
      <p:sp>
        <p:nvSpPr>
          <p:cNvPr id="5" name="Footer Placeholder 4">
            <a:extLst>
              <a:ext uri="{FF2B5EF4-FFF2-40B4-BE49-F238E27FC236}">
                <a16:creationId xmlns:a16="http://schemas.microsoft.com/office/drawing/2014/main" id="{89576419-5F8A-4908-9383-2226A7BC9E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CFDE7C-EB51-481E-95F6-F5C042EDCFE5}"/>
              </a:ext>
            </a:extLst>
          </p:cNvPr>
          <p:cNvSpPr>
            <a:spLocks noGrp="1"/>
          </p:cNvSpPr>
          <p:nvPr>
            <p:ph type="sldNum" sz="quarter" idx="12"/>
          </p:nvPr>
        </p:nvSpPr>
        <p:spPr/>
        <p:txBody>
          <a:bodyPr/>
          <a:lstStyle/>
          <a:p>
            <a:fld id="{9889C5A3-9085-47A9-B892-505B09E3809E}" type="slidenum">
              <a:rPr lang="en-US" smtClean="0"/>
              <a:t>‹#›</a:t>
            </a:fld>
            <a:endParaRPr lang="en-US"/>
          </a:p>
        </p:txBody>
      </p:sp>
    </p:spTree>
    <p:extLst>
      <p:ext uri="{BB962C8B-B14F-4D97-AF65-F5344CB8AC3E}">
        <p14:creationId xmlns:p14="http://schemas.microsoft.com/office/powerpoint/2010/main" val="2981729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1F557-6368-476B-A292-EF874BF0B8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406EE7-27B5-461E-9AA7-793C8C0CE98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C0D6CAD-F310-4B84-B586-B1C98E8784A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4EAA76C-F5B2-4817-90CE-4D4FD8F58909}"/>
              </a:ext>
            </a:extLst>
          </p:cNvPr>
          <p:cNvSpPr>
            <a:spLocks noGrp="1"/>
          </p:cNvSpPr>
          <p:nvPr>
            <p:ph type="dt" sz="half" idx="10"/>
          </p:nvPr>
        </p:nvSpPr>
        <p:spPr/>
        <p:txBody>
          <a:bodyPr/>
          <a:lstStyle/>
          <a:p>
            <a:fld id="{0C250B27-EDB7-4869-A6B4-706CD880242C}" type="datetimeFigureOut">
              <a:rPr lang="en-US" smtClean="0"/>
              <a:t>1/18/2022</a:t>
            </a:fld>
            <a:endParaRPr lang="en-US"/>
          </a:p>
        </p:txBody>
      </p:sp>
      <p:sp>
        <p:nvSpPr>
          <p:cNvPr id="6" name="Footer Placeholder 5">
            <a:extLst>
              <a:ext uri="{FF2B5EF4-FFF2-40B4-BE49-F238E27FC236}">
                <a16:creationId xmlns:a16="http://schemas.microsoft.com/office/drawing/2014/main" id="{C7CAD640-E584-4809-B52A-6F76E726B0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898CB9-476C-46FC-91DE-7AA7B5ED1FB6}"/>
              </a:ext>
            </a:extLst>
          </p:cNvPr>
          <p:cNvSpPr>
            <a:spLocks noGrp="1"/>
          </p:cNvSpPr>
          <p:nvPr>
            <p:ph type="sldNum" sz="quarter" idx="12"/>
          </p:nvPr>
        </p:nvSpPr>
        <p:spPr/>
        <p:txBody>
          <a:bodyPr/>
          <a:lstStyle/>
          <a:p>
            <a:fld id="{9889C5A3-9085-47A9-B892-505B09E3809E}" type="slidenum">
              <a:rPr lang="en-US" smtClean="0"/>
              <a:t>‹#›</a:t>
            </a:fld>
            <a:endParaRPr lang="en-US"/>
          </a:p>
        </p:txBody>
      </p:sp>
    </p:spTree>
    <p:extLst>
      <p:ext uri="{BB962C8B-B14F-4D97-AF65-F5344CB8AC3E}">
        <p14:creationId xmlns:p14="http://schemas.microsoft.com/office/powerpoint/2010/main" val="166749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96DC5-27F1-478F-897F-04762C49B5C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E8C600B-E23E-4C27-BC48-DFA9A2C2AB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E9712D1-35FB-4B76-8153-B150E6086C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3F94266-6026-4EE1-B6E3-B9986FAF9B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8DFC0F1-6930-432C-A99D-24AF391020E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208A86E-5E67-4F71-98A0-62512E5E54BE}"/>
              </a:ext>
            </a:extLst>
          </p:cNvPr>
          <p:cNvSpPr>
            <a:spLocks noGrp="1"/>
          </p:cNvSpPr>
          <p:nvPr>
            <p:ph type="dt" sz="half" idx="10"/>
          </p:nvPr>
        </p:nvSpPr>
        <p:spPr/>
        <p:txBody>
          <a:bodyPr/>
          <a:lstStyle/>
          <a:p>
            <a:fld id="{0C250B27-EDB7-4869-A6B4-706CD880242C}" type="datetimeFigureOut">
              <a:rPr lang="en-US" smtClean="0"/>
              <a:t>1/18/2022</a:t>
            </a:fld>
            <a:endParaRPr lang="en-US"/>
          </a:p>
        </p:txBody>
      </p:sp>
      <p:sp>
        <p:nvSpPr>
          <p:cNvPr id="8" name="Footer Placeholder 7">
            <a:extLst>
              <a:ext uri="{FF2B5EF4-FFF2-40B4-BE49-F238E27FC236}">
                <a16:creationId xmlns:a16="http://schemas.microsoft.com/office/drawing/2014/main" id="{2D681F28-5503-460C-B8FB-221015D4619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1CD9D92-E816-4ED0-ACE3-A9AAC1E4E9E1}"/>
              </a:ext>
            </a:extLst>
          </p:cNvPr>
          <p:cNvSpPr>
            <a:spLocks noGrp="1"/>
          </p:cNvSpPr>
          <p:nvPr>
            <p:ph type="sldNum" sz="quarter" idx="12"/>
          </p:nvPr>
        </p:nvSpPr>
        <p:spPr/>
        <p:txBody>
          <a:bodyPr/>
          <a:lstStyle/>
          <a:p>
            <a:fld id="{9889C5A3-9085-47A9-B892-505B09E3809E}" type="slidenum">
              <a:rPr lang="en-US" smtClean="0"/>
              <a:t>‹#›</a:t>
            </a:fld>
            <a:endParaRPr lang="en-US"/>
          </a:p>
        </p:txBody>
      </p:sp>
    </p:spTree>
    <p:extLst>
      <p:ext uri="{BB962C8B-B14F-4D97-AF65-F5344CB8AC3E}">
        <p14:creationId xmlns:p14="http://schemas.microsoft.com/office/powerpoint/2010/main" val="1561226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12059-DA1E-424E-976A-DDB3B981493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E8A1C6F-5D7C-48D7-8C38-8429E4E1199C}"/>
              </a:ext>
            </a:extLst>
          </p:cNvPr>
          <p:cNvSpPr>
            <a:spLocks noGrp="1"/>
          </p:cNvSpPr>
          <p:nvPr>
            <p:ph type="dt" sz="half" idx="10"/>
          </p:nvPr>
        </p:nvSpPr>
        <p:spPr/>
        <p:txBody>
          <a:bodyPr/>
          <a:lstStyle/>
          <a:p>
            <a:fld id="{0C250B27-EDB7-4869-A6B4-706CD880242C}" type="datetimeFigureOut">
              <a:rPr lang="en-US" smtClean="0"/>
              <a:t>1/18/2022</a:t>
            </a:fld>
            <a:endParaRPr lang="en-US"/>
          </a:p>
        </p:txBody>
      </p:sp>
      <p:sp>
        <p:nvSpPr>
          <p:cNvPr id="4" name="Footer Placeholder 3">
            <a:extLst>
              <a:ext uri="{FF2B5EF4-FFF2-40B4-BE49-F238E27FC236}">
                <a16:creationId xmlns:a16="http://schemas.microsoft.com/office/drawing/2014/main" id="{1B02802D-0C4A-4EC6-ABC2-3F2F2EC95E0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5D23617-7207-4976-9FA2-C78AAFBD43DE}"/>
              </a:ext>
            </a:extLst>
          </p:cNvPr>
          <p:cNvSpPr>
            <a:spLocks noGrp="1"/>
          </p:cNvSpPr>
          <p:nvPr>
            <p:ph type="sldNum" sz="quarter" idx="12"/>
          </p:nvPr>
        </p:nvSpPr>
        <p:spPr/>
        <p:txBody>
          <a:bodyPr/>
          <a:lstStyle/>
          <a:p>
            <a:fld id="{9889C5A3-9085-47A9-B892-505B09E3809E}" type="slidenum">
              <a:rPr lang="en-US" smtClean="0"/>
              <a:t>‹#›</a:t>
            </a:fld>
            <a:endParaRPr lang="en-US"/>
          </a:p>
        </p:txBody>
      </p:sp>
    </p:spTree>
    <p:extLst>
      <p:ext uri="{BB962C8B-B14F-4D97-AF65-F5344CB8AC3E}">
        <p14:creationId xmlns:p14="http://schemas.microsoft.com/office/powerpoint/2010/main" val="1572281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E1C0B77-E492-4D3C-B2AE-20F432E7A439}"/>
              </a:ext>
            </a:extLst>
          </p:cNvPr>
          <p:cNvSpPr>
            <a:spLocks noGrp="1"/>
          </p:cNvSpPr>
          <p:nvPr>
            <p:ph type="dt" sz="half" idx="10"/>
          </p:nvPr>
        </p:nvSpPr>
        <p:spPr/>
        <p:txBody>
          <a:bodyPr/>
          <a:lstStyle/>
          <a:p>
            <a:fld id="{0C250B27-EDB7-4869-A6B4-706CD880242C}" type="datetimeFigureOut">
              <a:rPr lang="en-US" smtClean="0"/>
              <a:t>1/18/2022</a:t>
            </a:fld>
            <a:endParaRPr lang="en-US"/>
          </a:p>
        </p:txBody>
      </p:sp>
      <p:sp>
        <p:nvSpPr>
          <p:cNvPr id="3" name="Footer Placeholder 2">
            <a:extLst>
              <a:ext uri="{FF2B5EF4-FFF2-40B4-BE49-F238E27FC236}">
                <a16:creationId xmlns:a16="http://schemas.microsoft.com/office/drawing/2014/main" id="{5557E80B-65BD-48F6-84B5-E8C69A7BCDA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D43B99A-EA2D-49E0-921E-B28F967A474C}"/>
              </a:ext>
            </a:extLst>
          </p:cNvPr>
          <p:cNvSpPr>
            <a:spLocks noGrp="1"/>
          </p:cNvSpPr>
          <p:nvPr>
            <p:ph type="sldNum" sz="quarter" idx="12"/>
          </p:nvPr>
        </p:nvSpPr>
        <p:spPr/>
        <p:txBody>
          <a:bodyPr/>
          <a:lstStyle/>
          <a:p>
            <a:fld id="{9889C5A3-9085-47A9-B892-505B09E3809E}" type="slidenum">
              <a:rPr lang="en-US" smtClean="0"/>
              <a:t>‹#›</a:t>
            </a:fld>
            <a:endParaRPr lang="en-US"/>
          </a:p>
        </p:txBody>
      </p:sp>
    </p:spTree>
    <p:extLst>
      <p:ext uri="{BB962C8B-B14F-4D97-AF65-F5344CB8AC3E}">
        <p14:creationId xmlns:p14="http://schemas.microsoft.com/office/powerpoint/2010/main" val="3587949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C0578-AB30-4DA9-803D-AA1EC226D3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B3C424C-EB05-4D7E-B9AD-644A16DEA2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D7A4C4E-A268-43F6-9C28-B4F47001CF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6F2E54-54D0-4C4B-99E8-DE270DA8B575}"/>
              </a:ext>
            </a:extLst>
          </p:cNvPr>
          <p:cNvSpPr>
            <a:spLocks noGrp="1"/>
          </p:cNvSpPr>
          <p:nvPr>
            <p:ph type="dt" sz="half" idx="10"/>
          </p:nvPr>
        </p:nvSpPr>
        <p:spPr/>
        <p:txBody>
          <a:bodyPr/>
          <a:lstStyle/>
          <a:p>
            <a:fld id="{0C250B27-EDB7-4869-A6B4-706CD880242C}" type="datetimeFigureOut">
              <a:rPr lang="en-US" smtClean="0"/>
              <a:t>1/18/2022</a:t>
            </a:fld>
            <a:endParaRPr lang="en-US"/>
          </a:p>
        </p:txBody>
      </p:sp>
      <p:sp>
        <p:nvSpPr>
          <p:cNvPr id="6" name="Footer Placeholder 5">
            <a:extLst>
              <a:ext uri="{FF2B5EF4-FFF2-40B4-BE49-F238E27FC236}">
                <a16:creationId xmlns:a16="http://schemas.microsoft.com/office/drawing/2014/main" id="{133A93AA-9D2B-4BCF-A51E-752A3B1480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095023-E3C1-467F-9899-8C3022EAA1CC}"/>
              </a:ext>
            </a:extLst>
          </p:cNvPr>
          <p:cNvSpPr>
            <a:spLocks noGrp="1"/>
          </p:cNvSpPr>
          <p:nvPr>
            <p:ph type="sldNum" sz="quarter" idx="12"/>
          </p:nvPr>
        </p:nvSpPr>
        <p:spPr/>
        <p:txBody>
          <a:bodyPr/>
          <a:lstStyle/>
          <a:p>
            <a:fld id="{9889C5A3-9085-47A9-B892-505B09E3809E}" type="slidenum">
              <a:rPr lang="en-US" smtClean="0"/>
              <a:t>‹#›</a:t>
            </a:fld>
            <a:endParaRPr lang="en-US"/>
          </a:p>
        </p:txBody>
      </p:sp>
    </p:spTree>
    <p:extLst>
      <p:ext uri="{BB962C8B-B14F-4D97-AF65-F5344CB8AC3E}">
        <p14:creationId xmlns:p14="http://schemas.microsoft.com/office/powerpoint/2010/main" val="38677259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FC7CC-06D4-4A55-A357-7D53E51F3A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D48BAF8-8B8A-4B19-86FF-24CFB33D33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45C3294-5304-4B9A-B2C4-6D6ED8936F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A24BED-C395-4F8D-B251-F0A7A050A8B5}"/>
              </a:ext>
            </a:extLst>
          </p:cNvPr>
          <p:cNvSpPr>
            <a:spLocks noGrp="1"/>
          </p:cNvSpPr>
          <p:nvPr>
            <p:ph type="dt" sz="half" idx="10"/>
          </p:nvPr>
        </p:nvSpPr>
        <p:spPr/>
        <p:txBody>
          <a:bodyPr/>
          <a:lstStyle/>
          <a:p>
            <a:fld id="{0C250B27-EDB7-4869-A6B4-706CD880242C}" type="datetimeFigureOut">
              <a:rPr lang="en-US" smtClean="0"/>
              <a:t>1/18/2022</a:t>
            </a:fld>
            <a:endParaRPr lang="en-US"/>
          </a:p>
        </p:txBody>
      </p:sp>
      <p:sp>
        <p:nvSpPr>
          <p:cNvPr id="6" name="Footer Placeholder 5">
            <a:extLst>
              <a:ext uri="{FF2B5EF4-FFF2-40B4-BE49-F238E27FC236}">
                <a16:creationId xmlns:a16="http://schemas.microsoft.com/office/drawing/2014/main" id="{8436FFFC-47B4-479B-8198-0858888FCA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761954-0A54-44EC-BBFA-CD28F33D4C51}"/>
              </a:ext>
            </a:extLst>
          </p:cNvPr>
          <p:cNvSpPr>
            <a:spLocks noGrp="1"/>
          </p:cNvSpPr>
          <p:nvPr>
            <p:ph type="sldNum" sz="quarter" idx="12"/>
          </p:nvPr>
        </p:nvSpPr>
        <p:spPr/>
        <p:txBody>
          <a:bodyPr/>
          <a:lstStyle/>
          <a:p>
            <a:fld id="{9889C5A3-9085-47A9-B892-505B09E3809E}" type="slidenum">
              <a:rPr lang="en-US" smtClean="0"/>
              <a:t>‹#›</a:t>
            </a:fld>
            <a:endParaRPr lang="en-US"/>
          </a:p>
        </p:txBody>
      </p:sp>
    </p:spTree>
    <p:extLst>
      <p:ext uri="{BB962C8B-B14F-4D97-AF65-F5344CB8AC3E}">
        <p14:creationId xmlns:p14="http://schemas.microsoft.com/office/powerpoint/2010/main" val="2286957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D478F-7344-4561-8475-CFD6D6579A8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4D0280E-90DE-48A2-B37B-A8B65F7B67A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B5E528-2DD0-4A03-8BDE-27FD57BDAD95}"/>
              </a:ext>
            </a:extLst>
          </p:cNvPr>
          <p:cNvSpPr>
            <a:spLocks noGrp="1"/>
          </p:cNvSpPr>
          <p:nvPr>
            <p:ph type="dt" sz="half" idx="10"/>
          </p:nvPr>
        </p:nvSpPr>
        <p:spPr/>
        <p:txBody>
          <a:bodyPr/>
          <a:lstStyle/>
          <a:p>
            <a:fld id="{0C250B27-EDB7-4869-A6B4-706CD880242C}" type="datetimeFigureOut">
              <a:rPr lang="en-US" smtClean="0"/>
              <a:t>1/18/2022</a:t>
            </a:fld>
            <a:endParaRPr lang="en-US"/>
          </a:p>
        </p:txBody>
      </p:sp>
      <p:sp>
        <p:nvSpPr>
          <p:cNvPr id="5" name="Footer Placeholder 4">
            <a:extLst>
              <a:ext uri="{FF2B5EF4-FFF2-40B4-BE49-F238E27FC236}">
                <a16:creationId xmlns:a16="http://schemas.microsoft.com/office/drawing/2014/main" id="{0C1ECDB5-FAC9-44A1-BD40-44841A0255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761AD6-9D18-4D81-B293-A165DCDD2B6C}"/>
              </a:ext>
            </a:extLst>
          </p:cNvPr>
          <p:cNvSpPr>
            <a:spLocks noGrp="1"/>
          </p:cNvSpPr>
          <p:nvPr>
            <p:ph type="sldNum" sz="quarter" idx="12"/>
          </p:nvPr>
        </p:nvSpPr>
        <p:spPr/>
        <p:txBody>
          <a:bodyPr/>
          <a:lstStyle/>
          <a:p>
            <a:fld id="{9889C5A3-9085-47A9-B892-505B09E3809E}" type="slidenum">
              <a:rPr lang="en-US" smtClean="0"/>
              <a:t>‹#›</a:t>
            </a:fld>
            <a:endParaRPr lang="en-US"/>
          </a:p>
        </p:txBody>
      </p:sp>
    </p:spTree>
    <p:extLst>
      <p:ext uri="{BB962C8B-B14F-4D97-AF65-F5344CB8AC3E}">
        <p14:creationId xmlns:p14="http://schemas.microsoft.com/office/powerpoint/2010/main" val="23032818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6BB1AA-670B-40F4-AC4D-6D031E3826A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627B0A3-E96F-4C2F-BA6D-0DCB00F927D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B4A304-B660-401E-A4E9-C7ACF7C80C63}"/>
              </a:ext>
            </a:extLst>
          </p:cNvPr>
          <p:cNvSpPr>
            <a:spLocks noGrp="1"/>
          </p:cNvSpPr>
          <p:nvPr>
            <p:ph type="dt" sz="half" idx="10"/>
          </p:nvPr>
        </p:nvSpPr>
        <p:spPr/>
        <p:txBody>
          <a:bodyPr/>
          <a:lstStyle/>
          <a:p>
            <a:fld id="{0C250B27-EDB7-4869-A6B4-706CD880242C}" type="datetimeFigureOut">
              <a:rPr lang="en-US" smtClean="0"/>
              <a:t>1/18/2022</a:t>
            </a:fld>
            <a:endParaRPr lang="en-US"/>
          </a:p>
        </p:txBody>
      </p:sp>
      <p:sp>
        <p:nvSpPr>
          <p:cNvPr id="5" name="Footer Placeholder 4">
            <a:extLst>
              <a:ext uri="{FF2B5EF4-FFF2-40B4-BE49-F238E27FC236}">
                <a16:creationId xmlns:a16="http://schemas.microsoft.com/office/drawing/2014/main" id="{7A411F43-8C7D-4FCE-B44B-6573B0DC20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5B83DD-FBD1-4376-AD28-16B12AC9D09B}"/>
              </a:ext>
            </a:extLst>
          </p:cNvPr>
          <p:cNvSpPr>
            <a:spLocks noGrp="1"/>
          </p:cNvSpPr>
          <p:nvPr>
            <p:ph type="sldNum" sz="quarter" idx="12"/>
          </p:nvPr>
        </p:nvSpPr>
        <p:spPr/>
        <p:txBody>
          <a:bodyPr/>
          <a:lstStyle/>
          <a:p>
            <a:fld id="{9889C5A3-9085-47A9-B892-505B09E3809E}" type="slidenum">
              <a:rPr lang="en-US" smtClean="0"/>
              <a:t>‹#›</a:t>
            </a:fld>
            <a:endParaRPr lang="en-US"/>
          </a:p>
        </p:txBody>
      </p:sp>
    </p:spTree>
    <p:extLst>
      <p:ext uri="{BB962C8B-B14F-4D97-AF65-F5344CB8AC3E}">
        <p14:creationId xmlns:p14="http://schemas.microsoft.com/office/powerpoint/2010/main" val="3989492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A47082-535D-4AF7-AA9C-65DC4B253C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390886B-22C0-4955-8D02-209B0FA24C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BCD328-E00E-4888-BEA4-A24A90A8FF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250B27-EDB7-4869-A6B4-706CD880242C}" type="datetimeFigureOut">
              <a:rPr lang="en-US" smtClean="0"/>
              <a:t>1/18/2022</a:t>
            </a:fld>
            <a:endParaRPr lang="en-US"/>
          </a:p>
        </p:txBody>
      </p:sp>
      <p:sp>
        <p:nvSpPr>
          <p:cNvPr id="5" name="Footer Placeholder 4">
            <a:extLst>
              <a:ext uri="{FF2B5EF4-FFF2-40B4-BE49-F238E27FC236}">
                <a16:creationId xmlns:a16="http://schemas.microsoft.com/office/drawing/2014/main" id="{1EA9EBA8-D6EA-452B-B80A-AA3F569B62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5663290-2036-4A4D-9FF9-2F835EA285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89C5A3-9085-47A9-B892-505B09E3809E}" type="slidenum">
              <a:rPr lang="en-US" smtClean="0"/>
              <a:t>‹#›</a:t>
            </a:fld>
            <a:endParaRPr lang="en-US"/>
          </a:p>
        </p:txBody>
      </p:sp>
    </p:spTree>
    <p:extLst>
      <p:ext uri="{BB962C8B-B14F-4D97-AF65-F5344CB8AC3E}">
        <p14:creationId xmlns:p14="http://schemas.microsoft.com/office/powerpoint/2010/main" val="5724467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0.jpeg"/><Relationship Id="rId3" Type="http://schemas.openxmlformats.org/officeDocument/2006/relationships/image" Target="../media/image1.jpg"/><Relationship Id="rId7" Type="http://schemas.openxmlformats.org/officeDocument/2006/relationships/image" Target="../media/image5.jpeg"/><Relationship Id="rId12"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4.jpeg"/><Relationship Id="rId11" Type="http://schemas.openxmlformats.org/officeDocument/2006/relationships/image" Target="../media/image9.png"/><Relationship Id="rId5" Type="http://schemas.openxmlformats.org/officeDocument/2006/relationships/image" Target="../media/image3.jpeg"/><Relationship Id="rId10" Type="http://schemas.openxmlformats.org/officeDocument/2006/relationships/image" Target="../media/image8.jpeg"/><Relationship Id="rId4" Type="http://schemas.openxmlformats.org/officeDocument/2006/relationships/image" Target="../media/image2.jpg"/><Relationship Id="rId9" Type="http://schemas.openxmlformats.org/officeDocument/2006/relationships/image" Target="../media/image7.jpeg"/><Relationship Id="rId14" Type="http://schemas.openxmlformats.org/officeDocument/2006/relationships/image" Target="../media/image11.png"/></Relationships>
</file>

<file path=ppt/slides/_rels/slide2.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0.jpeg"/><Relationship Id="rId3" Type="http://schemas.openxmlformats.org/officeDocument/2006/relationships/image" Target="../media/image1.jpg"/><Relationship Id="rId7" Type="http://schemas.openxmlformats.org/officeDocument/2006/relationships/image" Target="../media/image5.jpeg"/><Relationship Id="rId12" Type="http://schemas.microsoft.com/office/2007/relationships/hdphoto" Target="../media/hdphoto1.wdp"/><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4.jpeg"/><Relationship Id="rId11" Type="http://schemas.openxmlformats.org/officeDocument/2006/relationships/image" Target="../media/image9.png"/><Relationship Id="rId5" Type="http://schemas.openxmlformats.org/officeDocument/2006/relationships/image" Target="../media/image3.jpeg"/><Relationship Id="rId10" Type="http://schemas.openxmlformats.org/officeDocument/2006/relationships/image" Target="../media/image8.jpeg"/><Relationship Id="rId4" Type="http://schemas.openxmlformats.org/officeDocument/2006/relationships/image" Target="../media/image2.jpg"/><Relationship Id="rId9" Type="http://schemas.openxmlformats.org/officeDocument/2006/relationships/image" Target="../media/image7.jpeg"/></Relationships>
</file>

<file path=ppt/slides/_rels/slide3.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0.jpeg"/><Relationship Id="rId3" Type="http://schemas.openxmlformats.org/officeDocument/2006/relationships/image" Target="../media/image1.jpg"/><Relationship Id="rId7" Type="http://schemas.openxmlformats.org/officeDocument/2006/relationships/image" Target="../media/image5.jpeg"/><Relationship Id="rId12" Type="http://schemas.microsoft.com/office/2007/relationships/hdphoto" Target="../media/hdphoto1.wdp"/><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4.jpeg"/><Relationship Id="rId11" Type="http://schemas.openxmlformats.org/officeDocument/2006/relationships/image" Target="../media/image9.png"/><Relationship Id="rId5" Type="http://schemas.openxmlformats.org/officeDocument/2006/relationships/image" Target="../media/image3.jpeg"/><Relationship Id="rId10" Type="http://schemas.openxmlformats.org/officeDocument/2006/relationships/image" Target="../media/image8.jpeg"/><Relationship Id="rId4" Type="http://schemas.openxmlformats.org/officeDocument/2006/relationships/image" Target="../media/image2.jpg"/><Relationship Id="rId9" Type="http://schemas.openxmlformats.org/officeDocument/2006/relationships/image" Target="../media/image7.jpeg"/></Relationships>
</file>

<file path=ppt/slides/_rels/slide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2.jpe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4.jpeg"/><Relationship Id="rId5" Type="http://schemas.microsoft.com/office/2007/relationships/hdphoto" Target="../media/hdphoto2.wdp"/><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s://biblehub.com/hebrew/habbanim_1121.htm"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biblehub.com/greek/brephos_1025.htm"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hyperlink" Target="https://illinoisrighttolife.org/when-does-life-begin-lets-ask-the-experts/"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hyperlink" Target="https://baovemamsong.org/wp-content/uploads/2015/12/EHD-Your-Life-Before-Birth-ENG-5-Mins.mp4" TargetMode="External"/><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68DAEDE-6B80-40F2-BDC1-B0183A4D0016}"/>
              </a:ext>
            </a:extLst>
          </p:cNvPr>
          <p:cNvPicPr>
            <a:picLocks noChangeAspect="1"/>
          </p:cNvPicPr>
          <p:nvPr/>
        </p:nvPicPr>
        <p:blipFill rotWithShape="1">
          <a:blip r:embed="rId3">
            <a:extLst>
              <a:ext uri="{28A0092B-C50C-407E-A947-70E740481C1C}">
                <a14:useLocalDpi xmlns:a14="http://schemas.microsoft.com/office/drawing/2010/main" val="0"/>
              </a:ext>
            </a:extLst>
          </a:blip>
          <a:srcRect l="32616" r="8273" b="11053"/>
          <a:stretch/>
        </p:blipFill>
        <p:spPr>
          <a:xfrm>
            <a:off x="-2" y="-8320"/>
            <a:ext cx="1329145" cy="1295179"/>
          </a:xfrm>
          <a:prstGeom prst="rect">
            <a:avLst/>
          </a:prstGeom>
        </p:spPr>
      </p:pic>
      <p:pic>
        <p:nvPicPr>
          <p:cNvPr id="7" name="Picture 6">
            <a:extLst>
              <a:ext uri="{FF2B5EF4-FFF2-40B4-BE49-F238E27FC236}">
                <a16:creationId xmlns:a16="http://schemas.microsoft.com/office/drawing/2014/main" id="{5DD54B1C-2F38-4430-B76B-0241BC2D0E01}"/>
              </a:ext>
            </a:extLst>
          </p:cNvPr>
          <p:cNvPicPr>
            <a:picLocks noChangeAspect="1"/>
          </p:cNvPicPr>
          <p:nvPr/>
        </p:nvPicPr>
        <p:blipFill rotWithShape="1">
          <a:blip r:embed="rId4">
            <a:extLst>
              <a:ext uri="{28A0092B-C50C-407E-A947-70E740481C1C}">
                <a14:useLocalDpi xmlns:a14="http://schemas.microsoft.com/office/drawing/2010/main" val="0"/>
              </a:ext>
            </a:extLst>
          </a:blip>
          <a:srcRect l="22391" t="9498" r="20556" b="56214"/>
          <a:stretch/>
        </p:blipFill>
        <p:spPr>
          <a:xfrm>
            <a:off x="0" y="1286859"/>
            <a:ext cx="1331383" cy="1243016"/>
          </a:xfrm>
          <a:prstGeom prst="rect">
            <a:avLst/>
          </a:prstGeom>
        </p:spPr>
      </p:pic>
      <p:pic>
        <p:nvPicPr>
          <p:cNvPr id="2" name="Picture 2" descr="Vietnamese Student Girl Images, Stock Photos &amp;amp; Vectors | Shutterstock">
            <a:extLst>
              <a:ext uri="{FF2B5EF4-FFF2-40B4-BE49-F238E27FC236}">
                <a16:creationId xmlns:a16="http://schemas.microsoft.com/office/drawing/2014/main" id="{4D32853B-D274-45AA-B10B-C679916AF88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001" t="6150" r="57216" b="40686"/>
          <a:stretch/>
        </p:blipFill>
        <p:spPr bwMode="auto">
          <a:xfrm>
            <a:off x="0" y="4264153"/>
            <a:ext cx="1328087" cy="129517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When Do Babies Start Talking? Milestones &amp;amp; Tips | Pampers">
            <a:extLst>
              <a:ext uri="{FF2B5EF4-FFF2-40B4-BE49-F238E27FC236}">
                <a16:creationId xmlns:a16="http://schemas.microsoft.com/office/drawing/2014/main" id="{B7D06C24-FA19-4595-BD25-F7377850587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9281" r="35271"/>
          <a:stretch/>
        </p:blipFill>
        <p:spPr bwMode="auto">
          <a:xfrm>
            <a:off x="0" y="2529875"/>
            <a:ext cx="1329143" cy="1762822"/>
          </a:xfrm>
          <a:prstGeom prst="rect">
            <a:avLst/>
          </a:prstGeom>
          <a:noFill/>
          <a:extLst>
            <a:ext uri="{909E8E84-426E-40DD-AFC4-6F175D3DCCD1}">
              <a14:hiddenFill xmlns:a14="http://schemas.microsoft.com/office/drawing/2010/main">
                <a:solidFill>
                  <a:srgbClr val="FFFFFF"/>
                </a:solidFill>
              </a14:hiddenFill>
            </a:ext>
          </a:extLst>
        </p:spPr>
      </p:pic>
      <p:sp>
        <p:nvSpPr>
          <p:cNvPr id="18" name="Content Placeholder 2">
            <a:extLst>
              <a:ext uri="{FF2B5EF4-FFF2-40B4-BE49-F238E27FC236}">
                <a16:creationId xmlns:a16="http://schemas.microsoft.com/office/drawing/2014/main" id="{CDBF397A-08F8-4880-A18D-0F0AC75345D2}"/>
              </a:ext>
            </a:extLst>
          </p:cNvPr>
          <p:cNvSpPr>
            <a:spLocks noGrp="1"/>
          </p:cNvSpPr>
          <p:nvPr>
            <p:ph sz="half" idx="1"/>
          </p:nvPr>
        </p:nvSpPr>
        <p:spPr>
          <a:xfrm>
            <a:off x="1329144" y="1"/>
            <a:ext cx="9519832" cy="6858000"/>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2500" lnSpcReduction="10000"/>
          </a:bodyPr>
          <a:lstStyle/>
          <a:p>
            <a:pPr marL="0" indent="0" algn="ctr">
              <a:buNone/>
            </a:pPr>
            <a:endParaRPr lang="en-US" sz="1200" b="1" dirty="0"/>
          </a:p>
          <a:p>
            <a:pPr marL="0" indent="0" algn="ctr">
              <a:buNone/>
            </a:pPr>
            <a:endParaRPr lang="en-US" sz="4300" b="1" dirty="0"/>
          </a:p>
          <a:p>
            <a:pPr marL="0" indent="0" algn="ctr">
              <a:buNone/>
            </a:pPr>
            <a:r>
              <a:rPr lang="en-US" sz="7100" b="1" dirty="0"/>
              <a:t>The 4 Questions Training</a:t>
            </a:r>
            <a:br>
              <a:rPr lang="en-US" sz="4400" dirty="0"/>
            </a:br>
            <a:endParaRPr lang="en-US" sz="4000" dirty="0"/>
          </a:p>
          <a:p>
            <a:pPr marL="0" indent="0" algn="ctr">
              <a:buNone/>
            </a:pPr>
            <a:r>
              <a:rPr lang="en-US" sz="4800" b="1" i="1" dirty="0"/>
              <a:t>Answering the Crisis of Abortion </a:t>
            </a:r>
          </a:p>
          <a:p>
            <a:pPr marL="457200" lvl="1" indent="0" algn="ctr">
              <a:buNone/>
            </a:pPr>
            <a:r>
              <a:rPr lang="en-US" sz="4800" b="1" i="1" dirty="0"/>
              <a:t>with the Gospel of Life</a:t>
            </a:r>
          </a:p>
          <a:p>
            <a:pPr marL="457200" lvl="1" indent="0" algn="r">
              <a:buNone/>
            </a:pPr>
            <a:endParaRPr lang="en-US" sz="5400" b="1" i="1" dirty="0">
              <a:solidFill>
                <a:srgbClr val="FF0000"/>
              </a:solidFill>
            </a:endParaRPr>
          </a:p>
          <a:p>
            <a:pPr marL="457200" lvl="1" indent="0" algn="r">
              <a:buNone/>
            </a:pPr>
            <a:endParaRPr lang="en-US" sz="5400" b="1" i="1" dirty="0">
              <a:solidFill>
                <a:srgbClr val="FF0000"/>
              </a:solidFill>
            </a:endParaRPr>
          </a:p>
          <a:p>
            <a:pPr marL="457200" lvl="1" indent="0" algn="r">
              <a:buNone/>
            </a:pPr>
            <a:endParaRPr lang="en-US" sz="5400" b="1" i="1" dirty="0">
              <a:solidFill>
                <a:srgbClr val="FF0000"/>
              </a:solidFill>
            </a:endParaRPr>
          </a:p>
          <a:p>
            <a:pPr marL="457200" lvl="1" indent="0" algn="r">
              <a:buNone/>
            </a:pPr>
            <a:r>
              <a:rPr lang="en-US" sz="2800" i="1" dirty="0">
                <a:solidFill>
                  <a:srgbClr val="0070C0"/>
                </a:solidFill>
              </a:rPr>
              <a:t>For English, Vietnamese, Hmong</a:t>
            </a:r>
          </a:p>
          <a:p>
            <a:pPr marL="457200" lvl="1" indent="0" algn="r">
              <a:buNone/>
            </a:pPr>
            <a:r>
              <a:rPr lang="en-US" sz="2800" i="1" dirty="0">
                <a:solidFill>
                  <a:srgbClr val="0070C0"/>
                </a:solidFill>
              </a:rPr>
              <a:t>Download at:</a:t>
            </a:r>
          </a:p>
          <a:p>
            <a:pPr marL="457200" lvl="1" indent="0" algn="r">
              <a:buNone/>
            </a:pPr>
            <a:r>
              <a:rPr lang="en-US" sz="3900" b="1" i="1" dirty="0">
                <a:solidFill>
                  <a:srgbClr val="0070C0"/>
                </a:solidFill>
              </a:rPr>
              <a:t> </a:t>
            </a:r>
            <a:r>
              <a:rPr lang="en-US" sz="3500" b="1" i="1" dirty="0">
                <a:solidFill>
                  <a:srgbClr val="0070C0"/>
                </a:solidFill>
              </a:rPr>
              <a:t>www.baovemamsong.org</a:t>
            </a:r>
            <a:endParaRPr lang="en-US" sz="3500" b="1" dirty="0">
              <a:solidFill>
                <a:srgbClr val="0070C0"/>
              </a:solidFill>
            </a:endParaRPr>
          </a:p>
        </p:txBody>
      </p:sp>
      <p:pic>
        <p:nvPicPr>
          <p:cNvPr id="6" name="Picture 5">
            <a:extLst>
              <a:ext uri="{FF2B5EF4-FFF2-40B4-BE49-F238E27FC236}">
                <a16:creationId xmlns:a16="http://schemas.microsoft.com/office/drawing/2014/main" id="{1E864DA4-ED6C-412E-AE0A-153F8C70697C}"/>
              </a:ext>
            </a:extLst>
          </p:cNvPr>
          <p:cNvPicPr>
            <a:picLocks noChangeAspect="1"/>
          </p:cNvPicPr>
          <p:nvPr/>
        </p:nvPicPr>
        <p:blipFill rotWithShape="1">
          <a:blip r:embed="rId7">
            <a:extLst>
              <a:ext uri="{28A0092B-C50C-407E-A947-70E740481C1C}">
                <a14:useLocalDpi xmlns:a14="http://schemas.microsoft.com/office/drawing/2010/main" val="0"/>
              </a:ext>
            </a:extLst>
          </a:blip>
          <a:srcRect l="23311" t="8607" r="23461"/>
          <a:stretch/>
        </p:blipFill>
        <p:spPr>
          <a:xfrm>
            <a:off x="10848974" y="2879213"/>
            <a:ext cx="1343026" cy="1539363"/>
          </a:xfrm>
          <a:prstGeom prst="rect">
            <a:avLst/>
          </a:prstGeom>
        </p:spPr>
      </p:pic>
      <p:pic>
        <p:nvPicPr>
          <p:cNvPr id="9" name="Picture 8">
            <a:extLst>
              <a:ext uri="{FF2B5EF4-FFF2-40B4-BE49-F238E27FC236}">
                <a16:creationId xmlns:a16="http://schemas.microsoft.com/office/drawing/2014/main" id="{9812A72C-5EFC-4129-9CE7-911F3FD29FF1}"/>
              </a:ext>
            </a:extLst>
          </p:cNvPr>
          <p:cNvPicPr>
            <a:picLocks noChangeAspect="1"/>
          </p:cNvPicPr>
          <p:nvPr/>
        </p:nvPicPr>
        <p:blipFill rotWithShape="1">
          <a:blip r:embed="rId8">
            <a:extLst>
              <a:ext uri="{28A0092B-C50C-407E-A947-70E740481C1C}">
                <a14:useLocalDpi xmlns:a14="http://schemas.microsoft.com/office/drawing/2010/main" val="0"/>
              </a:ext>
            </a:extLst>
          </a:blip>
          <a:srcRect l="37830" t="10883" r="40336" b="76015"/>
          <a:stretch/>
        </p:blipFill>
        <p:spPr>
          <a:xfrm>
            <a:off x="10850031" y="4418575"/>
            <a:ext cx="1343026" cy="1196409"/>
          </a:xfrm>
          <a:prstGeom prst="rect">
            <a:avLst/>
          </a:prstGeom>
        </p:spPr>
      </p:pic>
      <p:pic>
        <p:nvPicPr>
          <p:cNvPr id="11" name="Picture 10">
            <a:extLst>
              <a:ext uri="{FF2B5EF4-FFF2-40B4-BE49-F238E27FC236}">
                <a16:creationId xmlns:a16="http://schemas.microsoft.com/office/drawing/2014/main" id="{9F525274-3548-443D-895C-6552639D9583}"/>
              </a:ext>
            </a:extLst>
          </p:cNvPr>
          <p:cNvPicPr>
            <a:picLocks noChangeAspect="1"/>
          </p:cNvPicPr>
          <p:nvPr/>
        </p:nvPicPr>
        <p:blipFill rotWithShape="1">
          <a:blip r:embed="rId9">
            <a:extLst>
              <a:ext uri="{28A0092B-C50C-407E-A947-70E740481C1C}">
                <a14:useLocalDpi xmlns:a14="http://schemas.microsoft.com/office/drawing/2010/main" val="0"/>
              </a:ext>
            </a:extLst>
          </a:blip>
          <a:srcRect l="34812" t="17394" r="9797" b="37536"/>
          <a:stretch/>
        </p:blipFill>
        <p:spPr>
          <a:xfrm>
            <a:off x="10848974" y="1276544"/>
            <a:ext cx="1343024" cy="1602669"/>
          </a:xfrm>
          <a:prstGeom prst="rect">
            <a:avLst/>
          </a:prstGeom>
        </p:spPr>
      </p:pic>
      <p:pic>
        <p:nvPicPr>
          <p:cNvPr id="16" name="Picture 15">
            <a:extLst>
              <a:ext uri="{FF2B5EF4-FFF2-40B4-BE49-F238E27FC236}">
                <a16:creationId xmlns:a16="http://schemas.microsoft.com/office/drawing/2014/main" id="{E1F2159C-A12E-42CF-A892-F0304E860D50}"/>
              </a:ext>
            </a:extLst>
          </p:cNvPr>
          <p:cNvPicPr>
            <a:picLocks noChangeAspect="1"/>
          </p:cNvPicPr>
          <p:nvPr/>
        </p:nvPicPr>
        <p:blipFill rotWithShape="1">
          <a:blip r:embed="rId10">
            <a:extLst>
              <a:ext uri="{28A0092B-C50C-407E-A947-70E740481C1C}">
                <a14:useLocalDpi xmlns:a14="http://schemas.microsoft.com/office/drawing/2010/main" val="0"/>
              </a:ext>
            </a:extLst>
          </a:blip>
          <a:srcRect l="34447" t="3940"/>
          <a:stretch/>
        </p:blipFill>
        <p:spPr>
          <a:xfrm>
            <a:off x="10848975" y="5524500"/>
            <a:ext cx="1343026" cy="1345201"/>
          </a:xfrm>
          <a:prstGeom prst="rect">
            <a:avLst/>
          </a:prstGeom>
        </p:spPr>
      </p:pic>
      <p:pic>
        <p:nvPicPr>
          <p:cNvPr id="21" name="Picture 20">
            <a:extLst>
              <a:ext uri="{FF2B5EF4-FFF2-40B4-BE49-F238E27FC236}">
                <a16:creationId xmlns:a16="http://schemas.microsoft.com/office/drawing/2014/main" id="{160CBB2F-55CE-4E46-92E2-34F37E627160}"/>
              </a:ext>
            </a:extLst>
          </p:cNvPr>
          <p:cNvPicPr>
            <a:picLocks noChangeAspect="1"/>
          </p:cNvPicPr>
          <p:nvPr/>
        </p:nvPicPr>
        <p:blipFill rotWithShape="1">
          <a:blip r:embed="rId11">
            <a:extLst>
              <a:ext uri="{BEBA8EAE-BF5A-486C-A8C5-ECC9F3942E4B}">
                <a14:imgProps xmlns:a14="http://schemas.microsoft.com/office/drawing/2010/main">
                  <a14:imgLayer r:embed="rId12">
                    <a14:imgEffect>
                      <a14:brightnessContrast bright="20000"/>
                    </a14:imgEffect>
                  </a14:imgLayer>
                </a14:imgProps>
              </a:ext>
              <a:ext uri="{28A0092B-C50C-407E-A947-70E740481C1C}">
                <a14:useLocalDpi xmlns:a14="http://schemas.microsoft.com/office/drawing/2010/main" val="0"/>
              </a:ext>
            </a:extLst>
          </a:blip>
          <a:srcRect l="36387" t="5452" r="18736" b="25591"/>
          <a:stretch/>
        </p:blipFill>
        <p:spPr>
          <a:xfrm>
            <a:off x="0" y="5556723"/>
            <a:ext cx="1328087" cy="1301278"/>
          </a:xfrm>
          <a:prstGeom prst="rect">
            <a:avLst/>
          </a:prstGeom>
        </p:spPr>
      </p:pic>
      <p:pic>
        <p:nvPicPr>
          <p:cNvPr id="23" name="Picture 22">
            <a:extLst>
              <a:ext uri="{FF2B5EF4-FFF2-40B4-BE49-F238E27FC236}">
                <a16:creationId xmlns:a16="http://schemas.microsoft.com/office/drawing/2014/main" id="{9DBEC325-1FB3-4DF9-9C62-4A104DBE4E67}"/>
              </a:ext>
            </a:extLst>
          </p:cNvPr>
          <p:cNvPicPr>
            <a:picLocks noChangeAspect="1"/>
          </p:cNvPicPr>
          <p:nvPr/>
        </p:nvPicPr>
        <p:blipFill rotWithShape="1">
          <a:blip r:embed="rId13">
            <a:extLst>
              <a:ext uri="{28A0092B-C50C-407E-A947-70E740481C1C}">
                <a14:useLocalDpi xmlns:a14="http://schemas.microsoft.com/office/drawing/2010/main" val="0"/>
              </a:ext>
            </a:extLst>
          </a:blip>
          <a:srcRect l="10103" r="21502"/>
          <a:stretch/>
        </p:blipFill>
        <p:spPr>
          <a:xfrm>
            <a:off x="10848976" y="-8320"/>
            <a:ext cx="1343024" cy="1284864"/>
          </a:xfrm>
          <a:prstGeom prst="rect">
            <a:avLst/>
          </a:prstGeom>
        </p:spPr>
      </p:pic>
      <p:pic>
        <p:nvPicPr>
          <p:cNvPr id="4" name="Picture 3">
            <a:extLst>
              <a:ext uri="{FF2B5EF4-FFF2-40B4-BE49-F238E27FC236}">
                <a16:creationId xmlns:a16="http://schemas.microsoft.com/office/drawing/2014/main" id="{328A6D4F-E50A-4D4A-AEB5-F8B88E5520BA}"/>
              </a:ext>
            </a:extLst>
          </p:cNvPr>
          <p:cNvPicPr>
            <a:picLocks noChangeAspect="1"/>
          </p:cNvPicPr>
          <p:nvPr/>
        </p:nvPicPr>
        <p:blipFill rotWithShape="1">
          <a:blip r:embed="rId14"/>
          <a:srcRect l="3887" t="23049" r="66578" b="9201"/>
          <a:stretch/>
        </p:blipFill>
        <p:spPr>
          <a:xfrm rot="463936">
            <a:off x="4464768" y="4365759"/>
            <a:ext cx="1745983" cy="2252882"/>
          </a:xfrm>
          <a:prstGeom prst="rect">
            <a:avLst/>
          </a:prstGeom>
        </p:spPr>
      </p:pic>
    </p:spTree>
    <p:extLst>
      <p:ext uri="{BB962C8B-B14F-4D97-AF65-F5344CB8AC3E}">
        <p14:creationId xmlns:p14="http://schemas.microsoft.com/office/powerpoint/2010/main" val="3053800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68DAEDE-6B80-40F2-BDC1-B0183A4D0016}"/>
              </a:ext>
            </a:extLst>
          </p:cNvPr>
          <p:cNvPicPr>
            <a:picLocks noChangeAspect="1"/>
          </p:cNvPicPr>
          <p:nvPr/>
        </p:nvPicPr>
        <p:blipFill rotWithShape="1">
          <a:blip r:embed="rId3">
            <a:extLst>
              <a:ext uri="{28A0092B-C50C-407E-A947-70E740481C1C}">
                <a14:useLocalDpi xmlns:a14="http://schemas.microsoft.com/office/drawing/2010/main" val="0"/>
              </a:ext>
            </a:extLst>
          </a:blip>
          <a:srcRect l="32616" r="8273" b="11053"/>
          <a:stretch/>
        </p:blipFill>
        <p:spPr>
          <a:xfrm>
            <a:off x="-2" y="-8320"/>
            <a:ext cx="1329145" cy="1295179"/>
          </a:xfrm>
          <a:prstGeom prst="rect">
            <a:avLst/>
          </a:prstGeom>
        </p:spPr>
      </p:pic>
      <p:pic>
        <p:nvPicPr>
          <p:cNvPr id="7" name="Picture 6">
            <a:extLst>
              <a:ext uri="{FF2B5EF4-FFF2-40B4-BE49-F238E27FC236}">
                <a16:creationId xmlns:a16="http://schemas.microsoft.com/office/drawing/2014/main" id="{5DD54B1C-2F38-4430-B76B-0241BC2D0E01}"/>
              </a:ext>
            </a:extLst>
          </p:cNvPr>
          <p:cNvPicPr>
            <a:picLocks noChangeAspect="1"/>
          </p:cNvPicPr>
          <p:nvPr/>
        </p:nvPicPr>
        <p:blipFill rotWithShape="1">
          <a:blip r:embed="rId4">
            <a:extLst>
              <a:ext uri="{28A0092B-C50C-407E-A947-70E740481C1C}">
                <a14:useLocalDpi xmlns:a14="http://schemas.microsoft.com/office/drawing/2010/main" val="0"/>
              </a:ext>
            </a:extLst>
          </a:blip>
          <a:srcRect l="22391" t="9498" r="20556" b="56214"/>
          <a:stretch/>
        </p:blipFill>
        <p:spPr>
          <a:xfrm>
            <a:off x="0" y="1286859"/>
            <a:ext cx="1331383" cy="1243016"/>
          </a:xfrm>
          <a:prstGeom prst="rect">
            <a:avLst/>
          </a:prstGeom>
        </p:spPr>
      </p:pic>
      <p:pic>
        <p:nvPicPr>
          <p:cNvPr id="2" name="Picture 2" descr="Vietnamese Student Girl Images, Stock Photos &amp;amp; Vectors | Shutterstock">
            <a:extLst>
              <a:ext uri="{FF2B5EF4-FFF2-40B4-BE49-F238E27FC236}">
                <a16:creationId xmlns:a16="http://schemas.microsoft.com/office/drawing/2014/main" id="{4D32853B-D274-45AA-B10B-C679916AF88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001" t="6150" r="57216" b="40686"/>
          <a:stretch/>
        </p:blipFill>
        <p:spPr bwMode="auto">
          <a:xfrm>
            <a:off x="0" y="4264153"/>
            <a:ext cx="1328087" cy="129517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When Do Babies Start Talking? Milestones &amp;amp; Tips | Pampers">
            <a:extLst>
              <a:ext uri="{FF2B5EF4-FFF2-40B4-BE49-F238E27FC236}">
                <a16:creationId xmlns:a16="http://schemas.microsoft.com/office/drawing/2014/main" id="{B7D06C24-FA19-4595-BD25-F7377850587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9281" r="35271"/>
          <a:stretch/>
        </p:blipFill>
        <p:spPr bwMode="auto">
          <a:xfrm>
            <a:off x="0" y="2529875"/>
            <a:ext cx="1329143" cy="1762822"/>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1">
            <a:extLst>
              <a:ext uri="{FF2B5EF4-FFF2-40B4-BE49-F238E27FC236}">
                <a16:creationId xmlns:a16="http://schemas.microsoft.com/office/drawing/2014/main" id="{858CB5BA-4235-4555-AD01-C8B116AEFF2A}"/>
              </a:ext>
            </a:extLst>
          </p:cNvPr>
          <p:cNvSpPr>
            <a:spLocks noGrp="1"/>
          </p:cNvSpPr>
          <p:nvPr>
            <p:ph type="title"/>
          </p:nvPr>
        </p:nvSpPr>
        <p:spPr>
          <a:xfrm>
            <a:off x="1328089" y="-8320"/>
            <a:ext cx="9520887" cy="1208470"/>
          </a:xfrm>
          <a:solidFill>
            <a:srgbClr val="FFC000"/>
          </a:solidFill>
        </p:spPr>
        <p:txBody>
          <a:bodyPr>
            <a:normAutofit fontScale="90000"/>
          </a:bodyPr>
          <a:lstStyle/>
          <a:p>
            <a:pPr algn="ctr">
              <a:lnSpc>
                <a:spcPct val="100000"/>
              </a:lnSpc>
              <a:spcBef>
                <a:spcPts val="2400"/>
              </a:spcBef>
              <a:spcAft>
                <a:spcPts val="1200"/>
              </a:spcAft>
            </a:pPr>
            <a:r>
              <a:rPr lang="en-US" sz="4800" b="1" dirty="0"/>
              <a:t>The 4 Questions Training</a:t>
            </a:r>
            <a:br>
              <a:rPr lang="en-US" dirty="0"/>
            </a:br>
            <a:r>
              <a:rPr lang="en-US" sz="3100" b="1" i="1" dirty="0"/>
              <a:t>Answering the Crisis of Abortion with the Gospel of Life</a:t>
            </a:r>
          </a:p>
        </p:txBody>
      </p:sp>
      <p:sp>
        <p:nvSpPr>
          <p:cNvPr id="18" name="Content Placeholder 2">
            <a:extLst>
              <a:ext uri="{FF2B5EF4-FFF2-40B4-BE49-F238E27FC236}">
                <a16:creationId xmlns:a16="http://schemas.microsoft.com/office/drawing/2014/main" id="{CDBF397A-08F8-4880-A18D-0F0AC75345D2}"/>
              </a:ext>
            </a:extLst>
          </p:cNvPr>
          <p:cNvSpPr>
            <a:spLocks noGrp="1"/>
          </p:cNvSpPr>
          <p:nvPr>
            <p:ph sz="half" idx="1"/>
          </p:nvPr>
        </p:nvSpPr>
        <p:spPr>
          <a:xfrm>
            <a:off x="1329144" y="1200150"/>
            <a:ext cx="9519832" cy="5657850"/>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2500" lnSpcReduction="20000"/>
          </a:bodyPr>
          <a:lstStyle/>
          <a:p>
            <a:pPr marL="457200" lvl="1" indent="0">
              <a:buNone/>
            </a:pPr>
            <a:endParaRPr lang="en-US" sz="400" b="1" dirty="0">
              <a:solidFill>
                <a:srgbClr val="FF0000"/>
              </a:solidFill>
            </a:endParaRPr>
          </a:p>
          <a:p>
            <a:pPr marL="0" indent="0">
              <a:buNone/>
            </a:pPr>
            <a:r>
              <a:rPr lang="en-US" sz="4300" b="1" dirty="0">
                <a:solidFill>
                  <a:srgbClr val="FF0000"/>
                </a:solidFill>
              </a:rPr>
              <a:t>The Crisis:</a:t>
            </a:r>
          </a:p>
          <a:p>
            <a:pPr lvl="1">
              <a:spcBef>
                <a:spcPts val="1200"/>
              </a:spcBef>
              <a:spcAft>
                <a:spcPts val="1200"/>
              </a:spcAft>
            </a:pPr>
            <a:r>
              <a:rPr lang="en-US" dirty="0"/>
              <a:t>Abortion ends the life of a </a:t>
            </a:r>
            <a:r>
              <a:rPr lang="en-US" b="1" dirty="0">
                <a:solidFill>
                  <a:srgbClr val="FF0000"/>
                </a:solidFill>
              </a:rPr>
              <a:t>baby</a:t>
            </a:r>
            <a:r>
              <a:rPr lang="en-US" dirty="0"/>
              <a:t> – </a:t>
            </a:r>
            <a:r>
              <a:rPr lang="en-US" b="1" dirty="0"/>
              <a:t>this is </a:t>
            </a:r>
            <a:r>
              <a:rPr lang="en-US" b="1" i="1" dirty="0"/>
              <a:t>THE BIG ISSUE! </a:t>
            </a:r>
          </a:p>
          <a:p>
            <a:pPr lvl="1">
              <a:spcBef>
                <a:spcPts val="400"/>
              </a:spcBef>
            </a:pPr>
            <a:r>
              <a:rPr lang="en-US" dirty="0"/>
              <a:t>Abortion damages </a:t>
            </a:r>
            <a:r>
              <a:rPr lang="en-US" b="1" dirty="0">
                <a:solidFill>
                  <a:srgbClr val="FF0000"/>
                </a:solidFill>
              </a:rPr>
              <a:t>women</a:t>
            </a:r>
            <a:r>
              <a:rPr lang="en-US" dirty="0"/>
              <a:t> - leaving a lifetime of grief, suffering and guilt.</a:t>
            </a:r>
          </a:p>
          <a:p>
            <a:pPr lvl="2">
              <a:spcBef>
                <a:spcPts val="400"/>
              </a:spcBef>
            </a:pPr>
            <a:r>
              <a:rPr lang="en-US" sz="2400" dirty="0"/>
              <a:t>Women are abandoned or pressured </a:t>
            </a:r>
            <a:r>
              <a:rPr lang="en-US" sz="2400" i="1" dirty="0"/>
              <a:t>during </a:t>
            </a:r>
            <a:r>
              <a:rPr lang="en-US" sz="2400" dirty="0"/>
              <a:t>their pregnancy crisis.</a:t>
            </a:r>
          </a:p>
          <a:p>
            <a:pPr lvl="2">
              <a:spcBef>
                <a:spcPts val="400"/>
              </a:spcBef>
            </a:pPr>
            <a:r>
              <a:rPr lang="en-US" sz="2400" dirty="0"/>
              <a:t>Women – who are created to nurture life – are led to take life!</a:t>
            </a:r>
          </a:p>
          <a:p>
            <a:pPr lvl="1">
              <a:spcBef>
                <a:spcPts val="1200"/>
              </a:spcBef>
            </a:pPr>
            <a:r>
              <a:rPr lang="en-US" dirty="0"/>
              <a:t>Abortion damages </a:t>
            </a:r>
            <a:r>
              <a:rPr lang="en-US" b="1" dirty="0">
                <a:solidFill>
                  <a:srgbClr val="FF0000"/>
                </a:solidFill>
              </a:rPr>
              <a:t>men.</a:t>
            </a:r>
            <a:r>
              <a:rPr lang="en-US" dirty="0"/>
              <a:t> </a:t>
            </a:r>
          </a:p>
          <a:p>
            <a:pPr lvl="2">
              <a:spcBef>
                <a:spcPts val="400"/>
              </a:spcBef>
            </a:pPr>
            <a:r>
              <a:rPr lang="en-US" sz="2400" dirty="0"/>
              <a:t>Men - </a:t>
            </a:r>
            <a:r>
              <a:rPr lang="en-US" sz="2400" i="1" dirty="0"/>
              <a:t>created to protect, defend and nurture life (and family)</a:t>
            </a:r>
            <a:r>
              <a:rPr lang="en-US" sz="2400" dirty="0"/>
              <a:t> - abandon their values as men when they fail to protect women and babies from abortion harm and death.</a:t>
            </a:r>
          </a:p>
          <a:p>
            <a:pPr lvl="1">
              <a:spcBef>
                <a:spcPts val="1200"/>
              </a:spcBef>
            </a:pPr>
            <a:r>
              <a:rPr lang="en-US" dirty="0"/>
              <a:t>Abortion damages relationships – unresolved guilt, resentment, anger…</a:t>
            </a:r>
          </a:p>
          <a:p>
            <a:pPr lvl="1">
              <a:spcBef>
                <a:spcPts val="400"/>
              </a:spcBef>
            </a:pPr>
            <a:r>
              <a:rPr lang="en-US" dirty="0"/>
              <a:t>Abortion affects </a:t>
            </a:r>
            <a:r>
              <a:rPr lang="en-US" b="1" dirty="0">
                <a:solidFill>
                  <a:srgbClr val="FF0000"/>
                </a:solidFill>
              </a:rPr>
              <a:t>family members </a:t>
            </a:r>
            <a:r>
              <a:rPr lang="en-US" dirty="0"/>
              <a:t>and </a:t>
            </a:r>
            <a:r>
              <a:rPr lang="en-US" b="1" dirty="0">
                <a:solidFill>
                  <a:srgbClr val="FF0000"/>
                </a:solidFill>
              </a:rPr>
              <a:t>society</a:t>
            </a:r>
            <a:r>
              <a:rPr lang="en-US" dirty="0"/>
              <a:t>. </a:t>
            </a:r>
          </a:p>
          <a:p>
            <a:pPr marL="457200" lvl="1" indent="0">
              <a:spcBef>
                <a:spcPts val="400"/>
              </a:spcBef>
              <a:buNone/>
            </a:pPr>
            <a:endParaRPr lang="en-US" sz="3500" dirty="0"/>
          </a:p>
          <a:p>
            <a:pPr marL="0" indent="0">
              <a:spcBef>
                <a:spcPts val="400"/>
              </a:spcBef>
              <a:buNone/>
            </a:pPr>
            <a:r>
              <a:rPr lang="en-US" sz="3400" b="1" dirty="0"/>
              <a:t>Abortion is </a:t>
            </a:r>
            <a:r>
              <a:rPr lang="en-US" sz="3400" b="1" i="1" dirty="0">
                <a:solidFill>
                  <a:srgbClr val="FF0000"/>
                </a:solidFill>
              </a:rPr>
              <a:t>the Leading Moral Crisis </a:t>
            </a:r>
            <a:r>
              <a:rPr lang="en-US" sz="3400" b="1" dirty="0"/>
              <a:t>in our modern time! </a:t>
            </a:r>
          </a:p>
          <a:p>
            <a:pPr marL="914400" lvl="2" indent="0">
              <a:spcBef>
                <a:spcPts val="400"/>
              </a:spcBef>
              <a:buNone/>
            </a:pPr>
            <a:r>
              <a:rPr lang="en-US" sz="3000" dirty="0"/>
              <a:t>It was the leading cause of death worldwide in 2021 - killing 42.6 million babies!</a:t>
            </a:r>
          </a:p>
        </p:txBody>
      </p:sp>
      <p:pic>
        <p:nvPicPr>
          <p:cNvPr id="6" name="Picture 5">
            <a:extLst>
              <a:ext uri="{FF2B5EF4-FFF2-40B4-BE49-F238E27FC236}">
                <a16:creationId xmlns:a16="http://schemas.microsoft.com/office/drawing/2014/main" id="{1E864DA4-ED6C-412E-AE0A-153F8C70697C}"/>
              </a:ext>
            </a:extLst>
          </p:cNvPr>
          <p:cNvPicPr>
            <a:picLocks noChangeAspect="1"/>
          </p:cNvPicPr>
          <p:nvPr/>
        </p:nvPicPr>
        <p:blipFill rotWithShape="1">
          <a:blip r:embed="rId7">
            <a:extLst>
              <a:ext uri="{28A0092B-C50C-407E-A947-70E740481C1C}">
                <a14:useLocalDpi xmlns:a14="http://schemas.microsoft.com/office/drawing/2010/main" val="0"/>
              </a:ext>
            </a:extLst>
          </a:blip>
          <a:srcRect l="23311" t="8607" r="23461"/>
          <a:stretch/>
        </p:blipFill>
        <p:spPr>
          <a:xfrm>
            <a:off x="10848974" y="2879213"/>
            <a:ext cx="1343026" cy="1539363"/>
          </a:xfrm>
          <a:prstGeom prst="rect">
            <a:avLst/>
          </a:prstGeom>
        </p:spPr>
      </p:pic>
      <p:pic>
        <p:nvPicPr>
          <p:cNvPr id="9" name="Picture 8">
            <a:extLst>
              <a:ext uri="{FF2B5EF4-FFF2-40B4-BE49-F238E27FC236}">
                <a16:creationId xmlns:a16="http://schemas.microsoft.com/office/drawing/2014/main" id="{9812A72C-5EFC-4129-9CE7-911F3FD29FF1}"/>
              </a:ext>
            </a:extLst>
          </p:cNvPr>
          <p:cNvPicPr>
            <a:picLocks noChangeAspect="1"/>
          </p:cNvPicPr>
          <p:nvPr/>
        </p:nvPicPr>
        <p:blipFill rotWithShape="1">
          <a:blip r:embed="rId8">
            <a:extLst>
              <a:ext uri="{28A0092B-C50C-407E-A947-70E740481C1C}">
                <a14:useLocalDpi xmlns:a14="http://schemas.microsoft.com/office/drawing/2010/main" val="0"/>
              </a:ext>
            </a:extLst>
          </a:blip>
          <a:srcRect l="37830" t="10883" r="40336" b="76015"/>
          <a:stretch/>
        </p:blipFill>
        <p:spPr>
          <a:xfrm>
            <a:off x="10850031" y="4418575"/>
            <a:ext cx="1343026" cy="1196409"/>
          </a:xfrm>
          <a:prstGeom prst="rect">
            <a:avLst/>
          </a:prstGeom>
        </p:spPr>
      </p:pic>
      <p:pic>
        <p:nvPicPr>
          <p:cNvPr id="11" name="Picture 10">
            <a:extLst>
              <a:ext uri="{FF2B5EF4-FFF2-40B4-BE49-F238E27FC236}">
                <a16:creationId xmlns:a16="http://schemas.microsoft.com/office/drawing/2014/main" id="{9F525274-3548-443D-895C-6552639D9583}"/>
              </a:ext>
            </a:extLst>
          </p:cNvPr>
          <p:cNvPicPr>
            <a:picLocks noChangeAspect="1"/>
          </p:cNvPicPr>
          <p:nvPr/>
        </p:nvPicPr>
        <p:blipFill rotWithShape="1">
          <a:blip r:embed="rId9">
            <a:extLst>
              <a:ext uri="{28A0092B-C50C-407E-A947-70E740481C1C}">
                <a14:useLocalDpi xmlns:a14="http://schemas.microsoft.com/office/drawing/2010/main" val="0"/>
              </a:ext>
            </a:extLst>
          </a:blip>
          <a:srcRect l="34812" t="17394" r="9797" b="37536"/>
          <a:stretch/>
        </p:blipFill>
        <p:spPr>
          <a:xfrm>
            <a:off x="10848974" y="1276544"/>
            <a:ext cx="1343024" cy="1602669"/>
          </a:xfrm>
          <a:prstGeom prst="rect">
            <a:avLst/>
          </a:prstGeom>
        </p:spPr>
      </p:pic>
      <p:pic>
        <p:nvPicPr>
          <p:cNvPr id="16" name="Picture 15">
            <a:extLst>
              <a:ext uri="{FF2B5EF4-FFF2-40B4-BE49-F238E27FC236}">
                <a16:creationId xmlns:a16="http://schemas.microsoft.com/office/drawing/2014/main" id="{E1F2159C-A12E-42CF-A892-F0304E860D50}"/>
              </a:ext>
            </a:extLst>
          </p:cNvPr>
          <p:cNvPicPr>
            <a:picLocks noChangeAspect="1"/>
          </p:cNvPicPr>
          <p:nvPr/>
        </p:nvPicPr>
        <p:blipFill rotWithShape="1">
          <a:blip r:embed="rId10">
            <a:extLst>
              <a:ext uri="{28A0092B-C50C-407E-A947-70E740481C1C}">
                <a14:useLocalDpi xmlns:a14="http://schemas.microsoft.com/office/drawing/2010/main" val="0"/>
              </a:ext>
            </a:extLst>
          </a:blip>
          <a:srcRect l="34447" t="3940"/>
          <a:stretch/>
        </p:blipFill>
        <p:spPr>
          <a:xfrm>
            <a:off x="10848975" y="5524500"/>
            <a:ext cx="1343026" cy="1345201"/>
          </a:xfrm>
          <a:prstGeom prst="rect">
            <a:avLst/>
          </a:prstGeom>
        </p:spPr>
      </p:pic>
      <p:pic>
        <p:nvPicPr>
          <p:cNvPr id="21" name="Picture 20">
            <a:extLst>
              <a:ext uri="{FF2B5EF4-FFF2-40B4-BE49-F238E27FC236}">
                <a16:creationId xmlns:a16="http://schemas.microsoft.com/office/drawing/2014/main" id="{160CBB2F-55CE-4E46-92E2-34F37E627160}"/>
              </a:ext>
            </a:extLst>
          </p:cNvPr>
          <p:cNvPicPr>
            <a:picLocks noChangeAspect="1"/>
          </p:cNvPicPr>
          <p:nvPr/>
        </p:nvPicPr>
        <p:blipFill rotWithShape="1">
          <a:blip r:embed="rId11">
            <a:extLst>
              <a:ext uri="{BEBA8EAE-BF5A-486C-A8C5-ECC9F3942E4B}">
                <a14:imgProps xmlns:a14="http://schemas.microsoft.com/office/drawing/2010/main">
                  <a14:imgLayer r:embed="rId12">
                    <a14:imgEffect>
                      <a14:brightnessContrast bright="20000"/>
                    </a14:imgEffect>
                  </a14:imgLayer>
                </a14:imgProps>
              </a:ext>
              <a:ext uri="{28A0092B-C50C-407E-A947-70E740481C1C}">
                <a14:useLocalDpi xmlns:a14="http://schemas.microsoft.com/office/drawing/2010/main" val="0"/>
              </a:ext>
            </a:extLst>
          </a:blip>
          <a:srcRect l="36387" t="5452" r="18736" b="25591"/>
          <a:stretch/>
        </p:blipFill>
        <p:spPr>
          <a:xfrm>
            <a:off x="0" y="5556723"/>
            <a:ext cx="1328087" cy="1301278"/>
          </a:xfrm>
          <a:prstGeom prst="rect">
            <a:avLst/>
          </a:prstGeom>
        </p:spPr>
      </p:pic>
      <p:pic>
        <p:nvPicPr>
          <p:cNvPr id="23" name="Picture 22">
            <a:extLst>
              <a:ext uri="{FF2B5EF4-FFF2-40B4-BE49-F238E27FC236}">
                <a16:creationId xmlns:a16="http://schemas.microsoft.com/office/drawing/2014/main" id="{9DBEC325-1FB3-4DF9-9C62-4A104DBE4E67}"/>
              </a:ext>
            </a:extLst>
          </p:cNvPr>
          <p:cNvPicPr>
            <a:picLocks noChangeAspect="1"/>
          </p:cNvPicPr>
          <p:nvPr/>
        </p:nvPicPr>
        <p:blipFill rotWithShape="1">
          <a:blip r:embed="rId13">
            <a:extLst>
              <a:ext uri="{28A0092B-C50C-407E-A947-70E740481C1C}">
                <a14:useLocalDpi xmlns:a14="http://schemas.microsoft.com/office/drawing/2010/main" val="0"/>
              </a:ext>
            </a:extLst>
          </a:blip>
          <a:srcRect l="10103" r="21502"/>
          <a:stretch/>
        </p:blipFill>
        <p:spPr>
          <a:xfrm>
            <a:off x="10848976" y="-8320"/>
            <a:ext cx="1343024" cy="1284864"/>
          </a:xfrm>
          <a:prstGeom prst="rect">
            <a:avLst/>
          </a:prstGeom>
        </p:spPr>
      </p:pic>
    </p:spTree>
    <p:extLst>
      <p:ext uri="{BB962C8B-B14F-4D97-AF65-F5344CB8AC3E}">
        <p14:creationId xmlns:p14="http://schemas.microsoft.com/office/powerpoint/2010/main" val="1480191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68DAEDE-6B80-40F2-BDC1-B0183A4D0016}"/>
              </a:ext>
            </a:extLst>
          </p:cNvPr>
          <p:cNvPicPr>
            <a:picLocks noChangeAspect="1"/>
          </p:cNvPicPr>
          <p:nvPr/>
        </p:nvPicPr>
        <p:blipFill rotWithShape="1">
          <a:blip r:embed="rId3">
            <a:extLst>
              <a:ext uri="{28A0092B-C50C-407E-A947-70E740481C1C}">
                <a14:useLocalDpi xmlns:a14="http://schemas.microsoft.com/office/drawing/2010/main" val="0"/>
              </a:ext>
            </a:extLst>
          </a:blip>
          <a:srcRect l="32616" r="8273" b="11053"/>
          <a:stretch/>
        </p:blipFill>
        <p:spPr>
          <a:xfrm>
            <a:off x="-2" y="-8320"/>
            <a:ext cx="1329145" cy="1295179"/>
          </a:xfrm>
          <a:prstGeom prst="rect">
            <a:avLst/>
          </a:prstGeom>
        </p:spPr>
      </p:pic>
      <p:pic>
        <p:nvPicPr>
          <p:cNvPr id="7" name="Picture 6">
            <a:extLst>
              <a:ext uri="{FF2B5EF4-FFF2-40B4-BE49-F238E27FC236}">
                <a16:creationId xmlns:a16="http://schemas.microsoft.com/office/drawing/2014/main" id="{5DD54B1C-2F38-4430-B76B-0241BC2D0E01}"/>
              </a:ext>
            </a:extLst>
          </p:cNvPr>
          <p:cNvPicPr>
            <a:picLocks noChangeAspect="1"/>
          </p:cNvPicPr>
          <p:nvPr/>
        </p:nvPicPr>
        <p:blipFill rotWithShape="1">
          <a:blip r:embed="rId4">
            <a:extLst>
              <a:ext uri="{28A0092B-C50C-407E-A947-70E740481C1C}">
                <a14:useLocalDpi xmlns:a14="http://schemas.microsoft.com/office/drawing/2010/main" val="0"/>
              </a:ext>
            </a:extLst>
          </a:blip>
          <a:srcRect l="22391" t="9498" r="20556" b="56214"/>
          <a:stretch/>
        </p:blipFill>
        <p:spPr>
          <a:xfrm>
            <a:off x="0" y="1286859"/>
            <a:ext cx="1331383" cy="1243016"/>
          </a:xfrm>
          <a:prstGeom prst="rect">
            <a:avLst/>
          </a:prstGeom>
        </p:spPr>
      </p:pic>
      <p:pic>
        <p:nvPicPr>
          <p:cNvPr id="2" name="Picture 2" descr="Vietnamese Student Girl Images, Stock Photos &amp;amp; Vectors | Shutterstock">
            <a:extLst>
              <a:ext uri="{FF2B5EF4-FFF2-40B4-BE49-F238E27FC236}">
                <a16:creationId xmlns:a16="http://schemas.microsoft.com/office/drawing/2014/main" id="{4D32853B-D274-45AA-B10B-C679916AF88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001" t="6150" r="57216" b="40686"/>
          <a:stretch/>
        </p:blipFill>
        <p:spPr bwMode="auto">
          <a:xfrm>
            <a:off x="0" y="4264153"/>
            <a:ext cx="1328087" cy="129517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When Do Babies Start Talking? Milestones &amp;amp; Tips | Pampers">
            <a:extLst>
              <a:ext uri="{FF2B5EF4-FFF2-40B4-BE49-F238E27FC236}">
                <a16:creationId xmlns:a16="http://schemas.microsoft.com/office/drawing/2014/main" id="{B7D06C24-FA19-4595-BD25-F7377850587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9281" r="35271"/>
          <a:stretch/>
        </p:blipFill>
        <p:spPr bwMode="auto">
          <a:xfrm>
            <a:off x="0" y="2529875"/>
            <a:ext cx="1329143" cy="1762822"/>
          </a:xfrm>
          <a:prstGeom prst="rect">
            <a:avLst/>
          </a:prstGeom>
          <a:noFill/>
          <a:extLst>
            <a:ext uri="{909E8E84-426E-40DD-AFC4-6F175D3DCCD1}">
              <a14:hiddenFill xmlns:a14="http://schemas.microsoft.com/office/drawing/2010/main">
                <a:solidFill>
                  <a:srgbClr val="FFFFFF"/>
                </a:solidFill>
              </a14:hiddenFill>
            </a:ext>
          </a:extLst>
        </p:spPr>
      </p:pic>
      <p:sp>
        <p:nvSpPr>
          <p:cNvPr id="15" name="Title 1">
            <a:extLst>
              <a:ext uri="{FF2B5EF4-FFF2-40B4-BE49-F238E27FC236}">
                <a16:creationId xmlns:a16="http://schemas.microsoft.com/office/drawing/2014/main" id="{858CB5BA-4235-4555-AD01-C8B116AEFF2A}"/>
              </a:ext>
            </a:extLst>
          </p:cNvPr>
          <p:cNvSpPr>
            <a:spLocks noGrp="1"/>
          </p:cNvSpPr>
          <p:nvPr>
            <p:ph type="title"/>
          </p:nvPr>
        </p:nvSpPr>
        <p:spPr>
          <a:xfrm>
            <a:off x="1328089" y="-8320"/>
            <a:ext cx="9520887" cy="1208470"/>
          </a:xfrm>
          <a:solidFill>
            <a:srgbClr val="FFC000"/>
          </a:solidFill>
        </p:spPr>
        <p:txBody>
          <a:bodyPr>
            <a:normAutofit fontScale="90000"/>
          </a:bodyPr>
          <a:lstStyle/>
          <a:p>
            <a:pPr algn="ctr">
              <a:lnSpc>
                <a:spcPct val="100000"/>
              </a:lnSpc>
              <a:spcBef>
                <a:spcPts val="2400"/>
              </a:spcBef>
              <a:spcAft>
                <a:spcPts val="1200"/>
              </a:spcAft>
            </a:pPr>
            <a:r>
              <a:rPr lang="en-US" sz="4800" b="1" dirty="0"/>
              <a:t>The 4 Questions Training</a:t>
            </a:r>
            <a:br>
              <a:rPr lang="en-US" dirty="0"/>
            </a:br>
            <a:r>
              <a:rPr lang="en-US" sz="3100" b="1" i="1" dirty="0"/>
              <a:t>Answering the Crisis of Abortion with the Gospel of Life</a:t>
            </a:r>
          </a:p>
        </p:txBody>
      </p:sp>
      <p:sp>
        <p:nvSpPr>
          <p:cNvPr id="18" name="Content Placeholder 2">
            <a:extLst>
              <a:ext uri="{FF2B5EF4-FFF2-40B4-BE49-F238E27FC236}">
                <a16:creationId xmlns:a16="http://schemas.microsoft.com/office/drawing/2014/main" id="{CDBF397A-08F8-4880-A18D-0F0AC75345D2}"/>
              </a:ext>
            </a:extLst>
          </p:cNvPr>
          <p:cNvSpPr>
            <a:spLocks noGrp="1"/>
          </p:cNvSpPr>
          <p:nvPr>
            <p:ph sz="half" idx="1"/>
          </p:nvPr>
        </p:nvSpPr>
        <p:spPr>
          <a:xfrm>
            <a:off x="1329144" y="1200150"/>
            <a:ext cx="9519832" cy="5657850"/>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2500" lnSpcReduction="10000"/>
          </a:bodyPr>
          <a:lstStyle/>
          <a:p>
            <a:pPr marL="0" indent="0">
              <a:buNone/>
            </a:pPr>
            <a:endParaRPr lang="en-US" sz="3600" dirty="0"/>
          </a:p>
          <a:p>
            <a:pPr marL="0" indent="0">
              <a:spcBef>
                <a:spcPts val="0"/>
              </a:spcBef>
              <a:buNone/>
            </a:pPr>
            <a:r>
              <a:rPr lang="en-US" sz="3600" dirty="0"/>
              <a:t>Abortion is </a:t>
            </a:r>
            <a:r>
              <a:rPr lang="en-US" sz="3600" b="1" dirty="0">
                <a:solidFill>
                  <a:srgbClr val="FF0000"/>
                </a:solidFill>
              </a:rPr>
              <a:t>a moral issue! </a:t>
            </a:r>
          </a:p>
          <a:p>
            <a:pPr marL="0" indent="0">
              <a:spcBef>
                <a:spcPts val="0"/>
              </a:spcBef>
              <a:buNone/>
            </a:pPr>
            <a:r>
              <a:rPr lang="en-US" sz="2400" dirty="0"/>
              <a:t>	It is a symptom of a deeper </a:t>
            </a:r>
            <a:r>
              <a:rPr lang="en-US" sz="2400" b="1" i="1" dirty="0">
                <a:solidFill>
                  <a:srgbClr val="FF0000"/>
                </a:solidFill>
              </a:rPr>
              <a:t>‘heart problem.’</a:t>
            </a:r>
            <a:r>
              <a:rPr lang="en-US" sz="2400" dirty="0"/>
              <a:t> </a:t>
            </a:r>
          </a:p>
          <a:p>
            <a:pPr marL="0" indent="0">
              <a:buNone/>
            </a:pPr>
            <a:r>
              <a:rPr lang="en-US" sz="2400" dirty="0"/>
              <a:t>	Therefore, to stop abortion, what’s needed is </a:t>
            </a:r>
            <a:r>
              <a:rPr lang="en-US" sz="2400" b="1" i="1" dirty="0">
                <a:solidFill>
                  <a:srgbClr val="FF0000"/>
                </a:solidFill>
              </a:rPr>
              <a:t>a change of the heart 	and mind in both men and women! </a:t>
            </a:r>
          </a:p>
          <a:p>
            <a:pPr lvl="3">
              <a:spcBef>
                <a:spcPts val="0"/>
              </a:spcBef>
            </a:pPr>
            <a:r>
              <a:rPr lang="en-US" sz="2400" i="1" dirty="0"/>
              <a:t>To appreciate the value of all human life - valued above all else!</a:t>
            </a:r>
          </a:p>
          <a:p>
            <a:pPr lvl="3">
              <a:spcBef>
                <a:spcPts val="0"/>
              </a:spcBef>
            </a:pPr>
            <a:r>
              <a:rPr lang="en-US" sz="2400" i="1" dirty="0"/>
              <a:t>To have a readiness for responsibility - willing and able to act and rescue the innocent from death!</a:t>
            </a:r>
          </a:p>
          <a:p>
            <a:pPr marL="0" indent="0">
              <a:spcBef>
                <a:spcPts val="1800"/>
              </a:spcBef>
              <a:buNone/>
            </a:pPr>
            <a:r>
              <a:rPr lang="en-US" sz="2400" b="1" i="1" dirty="0">
                <a:solidFill>
                  <a:srgbClr val="FF0000"/>
                </a:solidFill>
              </a:rPr>
              <a:t>	</a:t>
            </a:r>
            <a:r>
              <a:rPr lang="en-US" sz="2400" dirty="0"/>
              <a:t>The gospel of life brings that change.</a:t>
            </a:r>
          </a:p>
          <a:p>
            <a:pPr marL="0" indent="0">
              <a:spcBef>
                <a:spcPts val="4200"/>
              </a:spcBef>
              <a:buNone/>
            </a:pPr>
            <a:r>
              <a:rPr lang="en-US" sz="4400" b="1" dirty="0">
                <a:solidFill>
                  <a:srgbClr val="FF0000"/>
                </a:solidFill>
              </a:rPr>
              <a:t>The ‘Gospel of Life’ </a:t>
            </a:r>
            <a:r>
              <a:rPr lang="en-US" sz="3000" dirty="0"/>
              <a:t>is our way of summarizing; </a:t>
            </a:r>
          </a:p>
          <a:p>
            <a:pPr marL="1885950" lvl="3" indent="-514350">
              <a:spcBef>
                <a:spcPts val="0"/>
              </a:spcBef>
              <a:buAutoNum type="arabicPeriod"/>
            </a:pPr>
            <a:r>
              <a:rPr lang="en-US" sz="3000" dirty="0"/>
              <a:t>what God says regarding </a:t>
            </a:r>
            <a:r>
              <a:rPr lang="en-US" sz="3000" b="1" dirty="0">
                <a:solidFill>
                  <a:srgbClr val="FF0000"/>
                </a:solidFill>
              </a:rPr>
              <a:t>human value</a:t>
            </a:r>
            <a:r>
              <a:rPr lang="en-US" sz="3000" dirty="0">
                <a:solidFill>
                  <a:srgbClr val="FF0000"/>
                </a:solidFill>
              </a:rPr>
              <a:t> </a:t>
            </a:r>
            <a:r>
              <a:rPr lang="en-US" sz="3000" dirty="0"/>
              <a:t>and, </a:t>
            </a:r>
          </a:p>
          <a:p>
            <a:pPr marL="1885950" lvl="3" indent="-514350">
              <a:spcBef>
                <a:spcPts val="0"/>
              </a:spcBef>
              <a:spcAft>
                <a:spcPts val="3000"/>
              </a:spcAft>
              <a:buAutoNum type="arabicPeriod"/>
            </a:pPr>
            <a:r>
              <a:rPr lang="en-US" sz="3000" dirty="0"/>
              <a:t>all that God commands us to do to </a:t>
            </a:r>
            <a:r>
              <a:rPr lang="en-US" sz="3000" b="1" dirty="0">
                <a:solidFill>
                  <a:srgbClr val="FF0000"/>
                </a:solidFill>
              </a:rPr>
              <a:t>cherish and protect human life</a:t>
            </a:r>
            <a:r>
              <a:rPr lang="en-US" sz="3000" b="1" dirty="0"/>
              <a:t>.</a:t>
            </a:r>
          </a:p>
          <a:p>
            <a:pPr marL="0" indent="0">
              <a:buNone/>
            </a:pPr>
            <a:endParaRPr lang="en-US" sz="4300" b="1" dirty="0">
              <a:solidFill>
                <a:srgbClr val="FF0000"/>
              </a:solidFill>
            </a:endParaRPr>
          </a:p>
        </p:txBody>
      </p:sp>
      <p:pic>
        <p:nvPicPr>
          <p:cNvPr id="6" name="Picture 5">
            <a:extLst>
              <a:ext uri="{FF2B5EF4-FFF2-40B4-BE49-F238E27FC236}">
                <a16:creationId xmlns:a16="http://schemas.microsoft.com/office/drawing/2014/main" id="{1E864DA4-ED6C-412E-AE0A-153F8C70697C}"/>
              </a:ext>
            </a:extLst>
          </p:cNvPr>
          <p:cNvPicPr>
            <a:picLocks noChangeAspect="1"/>
          </p:cNvPicPr>
          <p:nvPr/>
        </p:nvPicPr>
        <p:blipFill rotWithShape="1">
          <a:blip r:embed="rId7">
            <a:extLst>
              <a:ext uri="{28A0092B-C50C-407E-A947-70E740481C1C}">
                <a14:useLocalDpi xmlns:a14="http://schemas.microsoft.com/office/drawing/2010/main" val="0"/>
              </a:ext>
            </a:extLst>
          </a:blip>
          <a:srcRect l="23311" t="8607" r="23461"/>
          <a:stretch/>
        </p:blipFill>
        <p:spPr>
          <a:xfrm>
            <a:off x="10848974" y="2879213"/>
            <a:ext cx="1343026" cy="1539363"/>
          </a:xfrm>
          <a:prstGeom prst="rect">
            <a:avLst/>
          </a:prstGeom>
        </p:spPr>
      </p:pic>
      <p:pic>
        <p:nvPicPr>
          <p:cNvPr id="9" name="Picture 8">
            <a:extLst>
              <a:ext uri="{FF2B5EF4-FFF2-40B4-BE49-F238E27FC236}">
                <a16:creationId xmlns:a16="http://schemas.microsoft.com/office/drawing/2014/main" id="{9812A72C-5EFC-4129-9CE7-911F3FD29FF1}"/>
              </a:ext>
            </a:extLst>
          </p:cNvPr>
          <p:cNvPicPr>
            <a:picLocks noChangeAspect="1"/>
          </p:cNvPicPr>
          <p:nvPr/>
        </p:nvPicPr>
        <p:blipFill rotWithShape="1">
          <a:blip r:embed="rId8">
            <a:extLst>
              <a:ext uri="{28A0092B-C50C-407E-A947-70E740481C1C}">
                <a14:useLocalDpi xmlns:a14="http://schemas.microsoft.com/office/drawing/2010/main" val="0"/>
              </a:ext>
            </a:extLst>
          </a:blip>
          <a:srcRect l="37830" t="10883" r="40336" b="76015"/>
          <a:stretch/>
        </p:blipFill>
        <p:spPr>
          <a:xfrm>
            <a:off x="10850031" y="4418575"/>
            <a:ext cx="1343026" cy="1196409"/>
          </a:xfrm>
          <a:prstGeom prst="rect">
            <a:avLst/>
          </a:prstGeom>
        </p:spPr>
      </p:pic>
      <p:pic>
        <p:nvPicPr>
          <p:cNvPr id="11" name="Picture 10">
            <a:extLst>
              <a:ext uri="{FF2B5EF4-FFF2-40B4-BE49-F238E27FC236}">
                <a16:creationId xmlns:a16="http://schemas.microsoft.com/office/drawing/2014/main" id="{9F525274-3548-443D-895C-6552639D9583}"/>
              </a:ext>
            </a:extLst>
          </p:cNvPr>
          <p:cNvPicPr>
            <a:picLocks noChangeAspect="1"/>
          </p:cNvPicPr>
          <p:nvPr/>
        </p:nvPicPr>
        <p:blipFill rotWithShape="1">
          <a:blip r:embed="rId9">
            <a:extLst>
              <a:ext uri="{28A0092B-C50C-407E-A947-70E740481C1C}">
                <a14:useLocalDpi xmlns:a14="http://schemas.microsoft.com/office/drawing/2010/main" val="0"/>
              </a:ext>
            </a:extLst>
          </a:blip>
          <a:srcRect l="34812" t="17394" r="9797" b="37536"/>
          <a:stretch/>
        </p:blipFill>
        <p:spPr>
          <a:xfrm>
            <a:off x="10848974" y="1276544"/>
            <a:ext cx="1343024" cy="1602669"/>
          </a:xfrm>
          <a:prstGeom prst="rect">
            <a:avLst/>
          </a:prstGeom>
        </p:spPr>
      </p:pic>
      <p:pic>
        <p:nvPicPr>
          <p:cNvPr id="16" name="Picture 15">
            <a:extLst>
              <a:ext uri="{FF2B5EF4-FFF2-40B4-BE49-F238E27FC236}">
                <a16:creationId xmlns:a16="http://schemas.microsoft.com/office/drawing/2014/main" id="{E1F2159C-A12E-42CF-A892-F0304E860D50}"/>
              </a:ext>
            </a:extLst>
          </p:cNvPr>
          <p:cNvPicPr>
            <a:picLocks noChangeAspect="1"/>
          </p:cNvPicPr>
          <p:nvPr/>
        </p:nvPicPr>
        <p:blipFill rotWithShape="1">
          <a:blip r:embed="rId10">
            <a:extLst>
              <a:ext uri="{28A0092B-C50C-407E-A947-70E740481C1C}">
                <a14:useLocalDpi xmlns:a14="http://schemas.microsoft.com/office/drawing/2010/main" val="0"/>
              </a:ext>
            </a:extLst>
          </a:blip>
          <a:srcRect l="34447" t="3940"/>
          <a:stretch/>
        </p:blipFill>
        <p:spPr>
          <a:xfrm>
            <a:off x="10848975" y="5524500"/>
            <a:ext cx="1343026" cy="1345201"/>
          </a:xfrm>
          <a:prstGeom prst="rect">
            <a:avLst/>
          </a:prstGeom>
        </p:spPr>
      </p:pic>
      <p:pic>
        <p:nvPicPr>
          <p:cNvPr id="21" name="Picture 20">
            <a:extLst>
              <a:ext uri="{FF2B5EF4-FFF2-40B4-BE49-F238E27FC236}">
                <a16:creationId xmlns:a16="http://schemas.microsoft.com/office/drawing/2014/main" id="{160CBB2F-55CE-4E46-92E2-34F37E627160}"/>
              </a:ext>
            </a:extLst>
          </p:cNvPr>
          <p:cNvPicPr>
            <a:picLocks noChangeAspect="1"/>
          </p:cNvPicPr>
          <p:nvPr/>
        </p:nvPicPr>
        <p:blipFill rotWithShape="1">
          <a:blip r:embed="rId11">
            <a:extLst>
              <a:ext uri="{BEBA8EAE-BF5A-486C-A8C5-ECC9F3942E4B}">
                <a14:imgProps xmlns:a14="http://schemas.microsoft.com/office/drawing/2010/main">
                  <a14:imgLayer r:embed="rId12">
                    <a14:imgEffect>
                      <a14:brightnessContrast bright="20000"/>
                    </a14:imgEffect>
                  </a14:imgLayer>
                </a14:imgProps>
              </a:ext>
              <a:ext uri="{28A0092B-C50C-407E-A947-70E740481C1C}">
                <a14:useLocalDpi xmlns:a14="http://schemas.microsoft.com/office/drawing/2010/main" val="0"/>
              </a:ext>
            </a:extLst>
          </a:blip>
          <a:srcRect l="36387" t="5452" r="18736" b="25591"/>
          <a:stretch/>
        </p:blipFill>
        <p:spPr>
          <a:xfrm>
            <a:off x="0" y="5556723"/>
            <a:ext cx="1328087" cy="1301278"/>
          </a:xfrm>
          <a:prstGeom prst="rect">
            <a:avLst/>
          </a:prstGeom>
        </p:spPr>
      </p:pic>
      <p:pic>
        <p:nvPicPr>
          <p:cNvPr id="23" name="Picture 22">
            <a:extLst>
              <a:ext uri="{FF2B5EF4-FFF2-40B4-BE49-F238E27FC236}">
                <a16:creationId xmlns:a16="http://schemas.microsoft.com/office/drawing/2014/main" id="{9DBEC325-1FB3-4DF9-9C62-4A104DBE4E67}"/>
              </a:ext>
            </a:extLst>
          </p:cNvPr>
          <p:cNvPicPr>
            <a:picLocks noChangeAspect="1"/>
          </p:cNvPicPr>
          <p:nvPr/>
        </p:nvPicPr>
        <p:blipFill rotWithShape="1">
          <a:blip r:embed="rId13">
            <a:extLst>
              <a:ext uri="{28A0092B-C50C-407E-A947-70E740481C1C}">
                <a14:useLocalDpi xmlns:a14="http://schemas.microsoft.com/office/drawing/2010/main" val="0"/>
              </a:ext>
            </a:extLst>
          </a:blip>
          <a:srcRect l="10103" r="21502"/>
          <a:stretch/>
        </p:blipFill>
        <p:spPr>
          <a:xfrm>
            <a:off x="10848976" y="-8320"/>
            <a:ext cx="1343024" cy="1284864"/>
          </a:xfrm>
          <a:prstGeom prst="rect">
            <a:avLst/>
          </a:prstGeom>
        </p:spPr>
      </p:pic>
    </p:spTree>
    <p:extLst>
      <p:ext uri="{BB962C8B-B14F-4D97-AF65-F5344CB8AC3E}">
        <p14:creationId xmlns:p14="http://schemas.microsoft.com/office/powerpoint/2010/main" val="2815288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01C71-723F-4564-B8B2-40D63AA5892A}"/>
              </a:ext>
            </a:extLst>
          </p:cNvPr>
          <p:cNvSpPr>
            <a:spLocks noGrp="1"/>
          </p:cNvSpPr>
          <p:nvPr>
            <p:ph type="title"/>
          </p:nvPr>
        </p:nvSpPr>
        <p:spPr>
          <a:xfrm>
            <a:off x="0" y="1"/>
            <a:ext cx="12192000" cy="1544320"/>
          </a:xfrm>
          <a:solidFill>
            <a:srgbClr val="FFC000"/>
          </a:solidFill>
        </p:spPr>
        <p:txBody>
          <a:bodyPr>
            <a:normAutofit/>
          </a:bodyPr>
          <a:lstStyle/>
          <a:p>
            <a:pPr algn="ctr">
              <a:lnSpc>
                <a:spcPct val="100000"/>
              </a:lnSpc>
              <a:spcBef>
                <a:spcPts val="1800"/>
              </a:spcBef>
              <a:spcAft>
                <a:spcPts val="600"/>
              </a:spcAft>
            </a:pPr>
            <a:r>
              <a:rPr lang="en-US" sz="4800" b="1" dirty="0"/>
              <a:t>The 4 Questions Training</a:t>
            </a:r>
            <a:br>
              <a:rPr lang="en-US" dirty="0"/>
            </a:br>
            <a:r>
              <a:rPr lang="en-US" sz="3100" b="1" i="1" dirty="0"/>
              <a:t>Answering the Crisis of Abortion with the Gospel of Life</a:t>
            </a:r>
          </a:p>
        </p:txBody>
      </p:sp>
      <p:sp>
        <p:nvSpPr>
          <p:cNvPr id="4" name="Content Placeholder 3">
            <a:extLst>
              <a:ext uri="{FF2B5EF4-FFF2-40B4-BE49-F238E27FC236}">
                <a16:creationId xmlns:a16="http://schemas.microsoft.com/office/drawing/2014/main" id="{91B0CCFC-79BF-42F7-852A-DE49ECB62BA4}"/>
              </a:ext>
            </a:extLst>
          </p:cNvPr>
          <p:cNvSpPr>
            <a:spLocks noGrp="1"/>
          </p:cNvSpPr>
          <p:nvPr>
            <p:ph sz="half" idx="2"/>
          </p:nvPr>
        </p:nvSpPr>
        <p:spPr>
          <a:xfrm>
            <a:off x="5010150" y="1698485"/>
            <a:ext cx="6943726" cy="5026165"/>
          </a:xfrm>
        </p:spPr>
        <p:txBody>
          <a:bodyPr>
            <a:noAutofit/>
          </a:bodyPr>
          <a:lstStyle/>
          <a:p>
            <a:pPr marL="0" indent="0">
              <a:spcBef>
                <a:spcPts val="0"/>
              </a:spcBef>
              <a:buNone/>
            </a:pPr>
            <a:endParaRPr lang="en-US" sz="2200" b="1" dirty="0"/>
          </a:p>
          <a:p>
            <a:pPr marL="0" indent="0">
              <a:spcBef>
                <a:spcPts val="0"/>
              </a:spcBef>
              <a:spcAft>
                <a:spcPts val="3000"/>
              </a:spcAft>
              <a:buNone/>
            </a:pPr>
            <a:r>
              <a:rPr lang="en-US" sz="3000" b="1" dirty="0">
                <a:solidFill>
                  <a:schemeClr val="accent1">
                    <a:lumMod val="75000"/>
                  </a:schemeClr>
                </a:solidFill>
              </a:rPr>
              <a:t>We will explore these </a:t>
            </a:r>
            <a:r>
              <a:rPr lang="en-US" sz="3000" b="1" dirty="0">
                <a:solidFill>
                  <a:srgbClr val="FF0000"/>
                </a:solidFill>
              </a:rPr>
              <a:t>‘Gospel of Life’ </a:t>
            </a:r>
            <a:r>
              <a:rPr lang="en-US" sz="3000" b="1" dirty="0">
                <a:solidFill>
                  <a:schemeClr val="accent1">
                    <a:lumMod val="75000"/>
                  </a:schemeClr>
                </a:solidFill>
              </a:rPr>
              <a:t>themes through 4 Questions:</a:t>
            </a:r>
          </a:p>
          <a:p>
            <a:pPr marL="0" indent="0">
              <a:spcBef>
                <a:spcPts val="0"/>
              </a:spcBef>
              <a:spcAft>
                <a:spcPts val="1800"/>
              </a:spcAft>
              <a:buNone/>
            </a:pPr>
            <a:r>
              <a:rPr lang="en-US" sz="2200" b="1" dirty="0">
                <a:solidFill>
                  <a:schemeClr val="accent1">
                    <a:lumMod val="75000"/>
                  </a:schemeClr>
                </a:solidFill>
              </a:rPr>
              <a:t>Question 1: </a:t>
            </a:r>
            <a:r>
              <a:rPr lang="en-US" sz="2200" dirty="0"/>
              <a:t>	What does God say about </a:t>
            </a:r>
            <a:r>
              <a:rPr lang="en-US" sz="2200" b="1" dirty="0"/>
              <a:t>Human Life</a:t>
            </a:r>
            <a:r>
              <a:rPr lang="en-US" sz="2200" dirty="0"/>
              <a:t>, 			Including </a:t>
            </a:r>
            <a:r>
              <a:rPr lang="en-US" sz="2200" b="1" dirty="0"/>
              <a:t>Life in the Womb</a:t>
            </a:r>
            <a:r>
              <a:rPr lang="en-US" sz="2200" dirty="0"/>
              <a:t>?</a:t>
            </a:r>
          </a:p>
          <a:p>
            <a:pPr marL="0" indent="0">
              <a:spcBef>
                <a:spcPts val="0"/>
              </a:spcBef>
              <a:spcAft>
                <a:spcPts val="1800"/>
              </a:spcAft>
              <a:buNone/>
            </a:pPr>
            <a:r>
              <a:rPr lang="en-US" sz="2200" b="1" dirty="0">
                <a:solidFill>
                  <a:schemeClr val="accent1">
                    <a:lumMod val="75000"/>
                  </a:schemeClr>
                </a:solidFill>
              </a:rPr>
              <a:t>Question 2: </a:t>
            </a:r>
            <a:r>
              <a:rPr lang="en-US" sz="2200" dirty="0"/>
              <a:t>	What does God say about the </a:t>
            </a:r>
            <a:r>
              <a:rPr lang="en-US" sz="2200" b="1" dirty="0"/>
              <a:t>Shedding 			of Innocent Blood,</a:t>
            </a:r>
            <a:r>
              <a:rPr lang="en-US" sz="2200" dirty="0"/>
              <a:t> including </a:t>
            </a:r>
            <a:r>
              <a:rPr lang="en-US" sz="2200" b="1" dirty="0"/>
              <a:t>Abortion</a:t>
            </a:r>
            <a:r>
              <a:rPr lang="en-US" sz="2200" dirty="0"/>
              <a:t>?</a:t>
            </a:r>
          </a:p>
          <a:p>
            <a:pPr marL="0" indent="0">
              <a:spcBef>
                <a:spcPts val="0"/>
              </a:spcBef>
              <a:spcAft>
                <a:spcPts val="1800"/>
              </a:spcAft>
              <a:buNone/>
            </a:pPr>
            <a:r>
              <a:rPr lang="en-US" sz="2200" b="1" dirty="0">
                <a:solidFill>
                  <a:schemeClr val="accent1">
                    <a:lumMod val="75000"/>
                  </a:schemeClr>
                </a:solidFill>
              </a:rPr>
              <a:t>Question 3: </a:t>
            </a:r>
            <a:r>
              <a:rPr lang="en-US" sz="2200" dirty="0"/>
              <a:t>	</a:t>
            </a:r>
            <a:r>
              <a:rPr lang="en-US" sz="2200" b="1" dirty="0"/>
              <a:t>How does the Gospel Take Away the 			Guilt of Abortion? </a:t>
            </a:r>
            <a:r>
              <a:rPr lang="en-US" sz="2200" dirty="0"/>
              <a:t> </a:t>
            </a:r>
          </a:p>
          <a:p>
            <a:pPr marL="0" indent="0">
              <a:spcBef>
                <a:spcPts val="0"/>
              </a:spcBef>
              <a:buNone/>
            </a:pPr>
            <a:r>
              <a:rPr lang="en-US" sz="2200" b="1" dirty="0">
                <a:solidFill>
                  <a:schemeClr val="accent1">
                    <a:lumMod val="75000"/>
                  </a:schemeClr>
                </a:solidFill>
              </a:rPr>
              <a:t>Question 4: </a:t>
            </a:r>
            <a:r>
              <a:rPr lang="en-US" sz="2200" dirty="0"/>
              <a:t>	What does </a:t>
            </a:r>
            <a:r>
              <a:rPr lang="en-US" sz="2200" b="1" dirty="0"/>
              <a:t>God Call us to do to Stop </a:t>
            </a:r>
            <a:r>
              <a:rPr lang="en-US" sz="2200" dirty="0"/>
              <a:t>the 		Shedding of Innocent Blood? </a:t>
            </a:r>
          </a:p>
          <a:p>
            <a:pPr marL="0" indent="0">
              <a:spcBef>
                <a:spcPts val="0"/>
              </a:spcBef>
              <a:buNone/>
            </a:pPr>
            <a:r>
              <a:rPr lang="en-US" sz="2200" dirty="0"/>
              <a:t>		</a:t>
            </a:r>
          </a:p>
        </p:txBody>
      </p:sp>
      <p:pic>
        <p:nvPicPr>
          <p:cNvPr id="7" name="Picture 6">
            <a:extLst>
              <a:ext uri="{FF2B5EF4-FFF2-40B4-BE49-F238E27FC236}">
                <a16:creationId xmlns:a16="http://schemas.microsoft.com/office/drawing/2014/main" id="{88BA7414-B9CC-4375-8A01-10B5114B871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8124" y="2061953"/>
            <a:ext cx="1922786" cy="2149614"/>
          </a:xfrm>
          <a:prstGeom prst="rect">
            <a:avLst/>
          </a:prstGeom>
          <a:noFill/>
          <a:ln w="12700">
            <a:solidFill>
              <a:srgbClr val="000000"/>
            </a:solidFill>
          </a:ln>
        </p:spPr>
      </p:pic>
      <p:pic>
        <p:nvPicPr>
          <p:cNvPr id="5" name="Picture 10" descr="Deuteronomy 21 ESV - My Bible">
            <a:extLst>
              <a:ext uri="{FF2B5EF4-FFF2-40B4-BE49-F238E27FC236}">
                <a16:creationId xmlns:a16="http://schemas.microsoft.com/office/drawing/2014/main" id="{2BE5D0E5-FCB7-4957-9BCA-4A09B76DF8CC}"/>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l="6843" r="1297"/>
          <a:stretch/>
        </p:blipFill>
        <p:spPr bwMode="auto">
          <a:xfrm>
            <a:off x="2357435" y="2061953"/>
            <a:ext cx="2442515" cy="2149614"/>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6" name="Picture 5" descr="OzTorah » Blog Archive » Scapegoats &amp;amp; ceremonies">
            <a:extLst>
              <a:ext uri="{FF2B5EF4-FFF2-40B4-BE49-F238E27FC236}">
                <a16:creationId xmlns:a16="http://schemas.microsoft.com/office/drawing/2014/main" id="{721AA10E-FA3D-438B-98BB-1823B39A7940}"/>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238124" y="4368975"/>
            <a:ext cx="1909111" cy="2231869"/>
          </a:xfrm>
          <a:prstGeom prst="rect">
            <a:avLst/>
          </a:prstGeom>
          <a:noFill/>
          <a:ln w="12700">
            <a:solidFill>
              <a:schemeClr val="tx1"/>
            </a:solidFill>
          </a:ln>
        </p:spPr>
      </p:pic>
      <p:pic>
        <p:nvPicPr>
          <p:cNvPr id="8" name="Picture 7">
            <a:extLst>
              <a:ext uri="{FF2B5EF4-FFF2-40B4-BE49-F238E27FC236}">
                <a16:creationId xmlns:a16="http://schemas.microsoft.com/office/drawing/2014/main" id="{69179BCB-ED0A-4425-9484-CE7FB8056430}"/>
              </a:ext>
            </a:extLst>
          </p:cNvPr>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val="0"/>
              </a:ext>
            </a:extLst>
          </a:blip>
          <a:srcRect l="12255" r="21783" b="5326"/>
          <a:stretch/>
        </p:blipFill>
        <p:spPr>
          <a:xfrm>
            <a:off x="2346851" y="4368975"/>
            <a:ext cx="2453099" cy="2231869"/>
          </a:xfrm>
          <a:prstGeom prst="rect">
            <a:avLst/>
          </a:prstGeom>
          <a:ln w="12700">
            <a:solidFill>
              <a:schemeClr val="tx1"/>
            </a:solidFill>
          </a:ln>
        </p:spPr>
      </p:pic>
    </p:spTree>
    <p:extLst>
      <p:ext uri="{BB962C8B-B14F-4D97-AF65-F5344CB8AC3E}">
        <p14:creationId xmlns:p14="http://schemas.microsoft.com/office/powerpoint/2010/main" val="2028001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01C71-723F-4564-B8B2-40D63AA5892A}"/>
              </a:ext>
            </a:extLst>
          </p:cNvPr>
          <p:cNvSpPr>
            <a:spLocks noGrp="1"/>
          </p:cNvSpPr>
          <p:nvPr>
            <p:ph type="title"/>
          </p:nvPr>
        </p:nvSpPr>
        <p:spPr>
          <a:xfrm>
            <a:off x="0" y="1"/>
            <a:ext cx="12192000" cy="1544320"/>
          </a:xfrm>
          <a:solidFill>
            <a:srgbClr val="FFC000"/>
          </a:solidFill>
        </p:spPr>
        <p:txBody>
          <a:bodyPr>
            <a:normAutofit/>
          </a:bodyPr>
          <a:lstStyle/>
          <a:p>
            <a:pPr algn="ctr">
              <a:lnSpc>
                <a:spcPct val="100000"/>
              </a:lnSpc>
              <a:spcBef>
                <a:spcPts val="1800"/>
              </a:spcBef>
              <a:spcAft>
                <a:spcPts val="600"/>
              </a:spcAft>
            </a:pPr>
            <a:r>
              <a:rPr lang="en-US" sz="4800" b="1" dirty="0"/>
              <a:t>The 4 Questions Training</a:t>
            </a:r>
            <a:br>
              <a:rPr lang="en-US" dirty="0"/>
            </a:br>
            <a:r>
              <a:rPr lang="en-US" sz="3100" b="1" i="1" dirty="0"/>
              <a:t>Answering the Crisis of Abortion with the Gospel of Life</a:t>
            </a:r>
          </a:p>
        </p:txBody>
      </p:sp>
      <p:sp>
        <p:nvSpPr>
          <p:cNvPr id="4" name="Content Placeholder 3">
            <a:extLst>
              <a:ext uri="{FF2B5EF4-FFF2-40B4-BE49-F238E27FC236}">
                <a16:creationId xmlns:a16="http://schemas.microsoft.com/office/drawing/2014/main" id="{91B0CCFC-79BF-42F7-852A-DE49ECB62BA4}"/>
              </a:ext>
            </a:extLst>
          </p:cNvPr>
          <p:cNvSpPr>
            <a:spLocks noGrp="1"/>
          </p:cNvSpPr>
          <p:nvPr>
            <p:ph sz="half" idx="2"/>
          </p:nvPr>
        </p:nvSpPr>
        <p:spPr>
          <a:xfrm>
            <a:off x="5466080" y="1698484"/>
            <a:ext cx="6228080" cy="5026165"/>
          </a:xfrm>
        </p:spPr>
        <p:txBody>
          <a:bodyPr>
            <a:noAutofit/>
          </a:bodyPr>
          <a:lstStyle/>
          <a:p>
            <a:pPr marL="0" indent="0">
              <a:spcBef>
                <a:spcPts val="0"/>
              </a:spcBef>
              <a:buNone/>
            </a:pPr>
            <a:endParaRPr lang="en-US" sz="2200" b="1" dirty="0"/>
          </a:p>
          <a:p>
            <a:pPr marL="0" indent="0" algn="ctr">
              <a:spcBef>
                <a:spcPts val="0"/>
              </a:spcBef>
              <a:spcAft>
                <a:spcPts val="4200"/>
              </a:spcAft>
              <a:buNone/>
            </a:pPr>
            <a:r>
              <a:rPr lang="en-US" sz="4800" b="1" dirty="0"/>
              <a:t>Question 1</a:t>
            </a:r>
          </a:p>
          <a:p>
            <a:pPr marL="0" indent="0">
              <a:spcBef>
                <a:spcPts val="0"/>
              </a:spcBef>
              <a:spcAft>
                <a:spcPts val="4200"/>
              </a:spcAft>
              <a:buNone/>
            </a:pPr>
            <a:r>
              <a:rPr lang="en-US" sz="3600" dirty="0"/>
              <a:t>Part 1:</a:t>
            </a:r>
            <a:r>
              <a:rPr lang="en-US" sz="4000" dirty="0"/>
              <a:t>	What does God say 		about Human Life?</a:t>
            </a:r>
          </a:p>
          <a:p>
            <a:pPr marL="0" indent="0">
              <a:spcBef>
                <a:spcPts val="0"/>
              </a:spcBef>
              <a:spcAft>
                <a:spcPts val="4200"/>
              </a:spcAft>
              <a:buNone/>
            </a:pPr>
            <a:r>
              <a:rPr lang="en-US" sz="3600" dirty="0"/>
              <a:t>Part 2: </a:t>
            </a:r>
            <a:r>
              <a:rPr lang="en-US" sz="4000" dirty="0"/>
              <a:t>	Including Life in the 		Womb?</a:t>
            </a:r>
          </a:p>
          <a:p>
            <a:pPr marL="0" indent="0">
              <a:spcBef>
                <a:spcPts val="0"/>
              </a:spcBef>
              <a:buNone/>
            </a:pPr>
            <a:r>
              <a:rPr lang="en-US" sz="2200" dirty="0"/>
              <a:t>		</a:t>
            </a:r>
          </a:p>
        </p:txBody>
      </p:sp>
      <p:pic>
        <p:nvPicPr>
          <p:cNvPr id="7" name="Picture 6">
            <a:extLst>
              <a:ext uri="{FF2B5EF4-FFF2-40B4-BE49-F238E27FC236}">
                <a16:creationId xmlns:a16="http://schemas.microsoft.com/office/drawing/2014/main" id="{88BA7414-B9CC-4375-8A01-10B5114B871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8124" y="1698485"/>
            <a:ext cx="4495801" cy="5026165"/>
          </a:xfrm>
          <a:prstGeom prst="rect">
            <a:avLst/>
          </a:prstGeom>
          <a:noFill/>
          <a:ln>
            <a:solidFill>
              <a:srgbClr val="000000"/>
            </a:solidFill>
          </a:ln>
        </p:spPr>
      </p:pic>
    </p:spTree>
    <p:extLst>
      <p:ext uri="{BB962C8B-B14F-4D97-AF65-F5344CB8AC3E}">
        <p14:creationId xmlns:p14="http://schemas.microsoft.com/office/powerpoint/2010/main" val="1679370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1C1D6-89B2-46F0-81CF-386512C5653E}"/>
              </a:ext>
            </a:extLst>
          </p:cNvPr>
          <p:cNvSpPr>
            <a:spLocks noGrp="1"/>
          </p:cNvSpPr>
          <p:nvPr>
            <p:ph type="title"/>
          </p:nvPr>
        </p:nvSpPr>
        <p:spPr>
          <a:xfrm>
            <a:off x="0" y="1"/>
            <a:ext cx="12192000" cy="985519"/>
          </a:xfrm>
          <a:solidFill>
            <a:srgbClr val="FFC000"/>
          </a:solidFill>
        </p:spPr>
        <p:txBody>
          <a:bodyPr>
            <a:normAutofit/>
          </a:bodyPr>
          <a:lstStyle/>
          <a:p>
            <a:pPr>
              <a:spcBef>
                <a:spcPts val="1200"/>
              </a:spcBef>
            </a:pPr>
            <a:r>
              <a:rPr lang="en-US" sz="2800" b="1" u="sng" dirty="0"/>
              <a:t>Question 1 - Part 1</a:t>
            </a:r>
            <a:r>
              <a:rPr lang="en-US" sz="2800" b="1" dirty="0"/>
              <a:t>: 	What does God say about human life? 			</a:t>
            </a:r>
          </a:p>
        </p:txBody>
      </p:sp>
      <p:sp>
        <p:nvSpPr>
          <p:cNvPr id="4" name="Content Placeholder 3">
            <a:extLst>
              <a:ext uri="{FF2B5EF4-FFF2-40B4-BE49-F238E27FC236}">
                <a16:creationId xmlns:a16="http://schemas.microsoft.com/office/drawing/2014/main" id="{BE4759BB-643B-4E10-8FBA-025E22106F88}"/>
              </a:ext>
            </a:extLst>
          </p:cNvPr>
          <p:cNvSpPr>
            <a:spLocks noGrp="1"/>
          </p:cNvSpPr>
          <p:nvPr>
            <p:ph sz="half" idx="2"/>
          </p:nvPr>
        </p:nvSpPr>
        <p:spPr>
          <a:xfrm>
            <a:off x="304800" y="1280160"/>
            <a:ext cx="5212080" cy="5382895"/>
          </a:xfrm>
        </p:spPr>
        <p:txBody>
          <a:bodyPr>
            <a:normAutofit fontScale="92500" lnSpcReduction="20000"/>
          </a:bodyPr>
          <a:lstStyle/>
          <a:p>
            <a:pPr marL="0" indent="0">
              <a:spcBef>
                <a:spcPts val="0"/>
              </a:spcBef>
              <a:buNone/>
            </a:pPr>
            <a:r>
              <a:rPr lang="en-US" sz="2600" dirty="0"/>
              <a:t>A Christian view of human value is based on mankind being </a:t>
            </a:r>
            <a:r>
              <a:rPr lang="en-US" sz="2600" b="1" dirty="0"/>
              <a:t>created </a:t>
            </a:r>
          </a:p>
          <a:p>
            <a:pPr marL="0" indent="0">
              <a:spcBef>
                <a:spcPts val="0"/>
              </a:spcBef>
              <a:buNone/>
            </a:pPr>
            <a:r>
              <a:rPr lang="en-US" sz="2600" b="1" dirty="0"/>
              <a:t>by God</a:t>
            </a:r>
            <a:r>
              <a:rPr lang="en-US" sz="2600" dirty="0"/>
              <a:t> in </a:t>
            </a:r>
            <a:r>
              <a:rPr lang="en-US" sz="2600" b="1" dirty="0"/>
              <a:t>the image of God.</a:t>
            </a:r>
          </a:p>
          <a:p>
            <a:pPr marL="0" indent="0">
              <a:spcBef>
                <a:spcPts val="1800"/>
              </a:spcBef>
              <a:spcAft>
                <a:spcPts val="1800"/>
              </a:spcAft>
              <a:buNone/>
            </a:pPr>
            <a:r>
              <a:rPr lang="en-US" sz="2600" b="1" dirty="0"/>
              <a:t>Gen. 1:26-28</a:t>
            </a:r>
          </a:p>
          <a:p>
            <a:pPr>
              <a:spcAft>
                <a:spcPts val="600"/>
              </a:spcAft>
            </a:pPr>
            <a:r>
              <a:rPr lang="en-US" sz="2600" dirty="0"/>
              <a:t>Then God said, </a:t>
            </a:r>
            <a:r>
              <a:rPr lang="en-US" sz="2600" b="1" dirty="0">
                <a:solidFill>
                  <a:srgbClr val="FF0000"/>
                </a:solidFill>
              </a:rPr>
              <a:t>“Let us make mankind in our image, in our likeness…</a:t>
            </a:r>
          </a:p>
          <a:p>
            <a:pPr>
              <a:spcAft>
                <a:spcPts val="600"/>
              </a:spcAft>
            </a:pPr>
            <a:r>
              <a:rPr lang="en-US" sz="2600" b="1" dirty="0">
                <a:solidFill>
                  <a:srgbClr val="FF0000"/>
                </a:solidFill>
              </a:rPr>
              <a:t>…so that they may rule over… all the creatures…” </a:t>
            </a:r>
            <a:r>
              <a:rPr lang="en-US" sz="2600" dirty="0"/>
              <a:t>[of the earth]</a:t>
            </a:r>
          </a:p>
          <a:p>
            <a:pPr>
              <a:spcAft>
                <a:spcPts val="600"/>
              </a:spcAft>
            </a:pPr>
            <a:r>
              <a:rPr lang="en-US" sz="2600" dirty="0"/>
              <a:t>So God created mankind in His own image; in the image of God He created them,…</a:t>
            </a:r>
          </a:p>
          <a:p>
            <a:r>
              <a:rPr lang="en-US" sz="2600" dirty="0"/>
              <a:t>God blessed them and said to them, </a:t>
            </a:r>
            <a:r>
              <a:rPr lang="en-US" sz="2600" b="1" dirty="0">
                <a:solidFill>
                  <a:srgbClr val="FF0000"/>
                </a:solidFill>
              </a:rPr>
              <a:t>“Be fruitful and increase in number; fill the earth and subdue it. Rule over…every creature…”</a:t>
            </a:r>
          </a:p>
          <a:p>
            <a:pPr lvl="1"/>
            <a:endParaRPr lang="en-US" dirty="0"/>
          </a:p>
          <a:p>
            <a:pPr marL="457200" lvl="1" indent="0">
              <a:buNone/>
            </a:pPr>
            <a:endParaRPr lang="en-US" dirty="0"/>
          </a:p>
        </p:txBody>
      </p:sp>
      <p:sp>
        <p:nvSpPr>
          <p:cNvPr id="5" name="Content Placeholder 2">
            <a:extLst>
              <a:ext uri="{FF2B5EF4-FFF2-40B4-BE49-F238E27FC236}">
                <a16:creationId xmlns:a16="http://schemas.microsoft.com/office/drawing/2014/main" id="{9516BEB5-94C8-4E44-A21E-ABDD5DA1C869}"/>
              </a:ext>
            </a:extLst>
          </p:cNvPr>
          <p:cNvSpPr txBox="1">
            <a:spLocks/>
          </p:cNvSpPr>
          <p:nvPr/>
        </p:nvSpPr>
        <p:spPr>
          <a:xfrm>
            <a:off x="5943600" y="1280160"/>
            <a:ext cx="6024880" cy="5393055"/>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100" b="1" dirty="0"/>
              <a:t>	       </a:t>
            </a:r>
            <a:r>
              <a:rPr lang="en-US" sz="3100" b="1" dirty="0">
                <a:highlight>
                  <a:srgbClr val="FFFF00"/>
                </a:highlight>
              </a:rPr>
              <a:t>Every human life is endowed </a:t>
            </a:r>
            <a:r>
              <a:rPr lang="en-US" sz="3100" b="1" dirty="0"/>
              <a:t>	        	       </a:t>
            </a:r>
            <a:r>
              <a:rPr lang="en-US" sz="3100" b="1" dirty="0">
                <a:highlight>
                  <a:srgbClr val="FFFF00"/>
                </a:highlight>
              </a:rPr>
              <a:t>with a profound dignity, value </a:t>
            </a:r>
            <a:r>
              <a:rPr lang="en-US" sz="3100" b="1" dirty="0"/>
              <a:t>	       </a:t>
            </a:r>
            <a:r>
              <a:rPr lang="en-US" sz="3100" b="1" dirty="0">
                <a:highlight>
                  <a:srgbClr val="FFFF00"/>
                </a:highlight>
              </a:rPr>
              <a:t>and destiny.</a:t>
            </a:r>
          </a:p>
          <a:p>
            <a:pPr marL="0" indent="0">
              <a:buNone/>
            </a:pPr>
            <a:endParaRPr lang="en-US" sz="900" b="1" dirty="0"/>
          </a:p>
          <a:p>
            <a:pPr marL="0" indent="0">
              <a:buNone/>
            </a:pPr>
            <a:r>
              <a:rPr lang="en-US" sz="2600" b="1" dirty="0"/>
              <a:t>Mankind is God’s ‘special’ creation:</a:t>
            </a:r>
          </a:p>
          <a:p>
            <a:pPr lvl="1">
              <a:spcAft>
                <a:spcPts val="600"/>
              </a:spcAft>
            </a:pPr>
            <a:r>
              <a:rPr lang="en-US" sz="2600" dirty="0"/>
              <a:t>Unlike the rest of creation, human beings are made in </a:t>
            </a:r>
            <a:r>
              <a:rPr lang="en-US" sz="2600" u="sng" dirty="0"/>
              <a:t>God’s own image </a:t>
            </a:r>
            <a:r>
              <a:rPr lang="en-US" sz="2600" dirty="0"/>
              <a:t>– according to </a:t>
            </a:r>
            <a:r>
              <a:rPr lang="en-US" sz="2600" u="sng" dirty="0"/>
              <a:t>his likeness</a:t>
            </a:r>
            <a:r>
              <a:rPr lang="en-US" sz="2600" dirty="0"/>
              <a:t>. </a:t>
            </a:r>
          </a:p>
          <a:p>
            <a:pPr lvl="1">
              <a:spcAft>
                <a:spcPts val="600"/>
              </a:spcAft>
            </a:pPr>
            <a:r>
              <a:rPr lang="en-US" sz="2600" dirty="0"/>
              <a:t>God </a:t>
            </a:r>
            <a:r>
              <a:rPr lang="en-US" sz="2600" u="sng" dirty="0"/>
              <a:t>crafted </a:t>
            </a:r>
            <a:r>
              <a:rPr lang="en-US" sz="2600" dirty="0"/>
              <a:t>man by his hands, then </a:t>
            </a:r>
            <a:r>
              <a:rPr lang="en-US" sz="2600" u="sng" dirty="0"/>
              <a:t>breathed his life into man</a:t>
            </a:r>
            <a:r>
              <a:rPr lang="en-US" sz="2600" dirty="0"/>
              <a:t> (2:7).</a:t>
            </a:r>
          </a:p>
          <a:p>
            <a:pPr lvl="1">
              <a:spcAft>
                <a:spcPts val="600"/>
              </a:spcAft>
            </a:pPr>
            <a:r>
              <a:rPr lang="en-US" sz="2600" dirty="0"/>
              <a:t>Man shares in God’s image and likeness – He is a </a:t>
            </a:r>
            <a:r>
              <a:rPr lang="en-US" sz="2600" u="sng" dirty="0"/>
              <a:t>reflection of God’s image and glory</a:t>
            </a:r>
            <a:r>
              <a:rPr lang="en-US" sz="2600" dirty="0"/>
              <a:t>.</a:t>
            </a:r>
          </a:p>
          <a:p>
            <a:pPr lvl="1">
              <a:spcAft>
                <a:spcPts val="600"/>
              </a:spcAft>
            </a:pPr>
            <a:r>
              <a:rPr lang="en-US" sz="2600" dirty="0"/>
              <a:t>Mankind is given </a:t>
            </a:r>
            <a:r>
              <a:rPr lang="en-US" sz="2600" u="sng" dirty="0"/>
              <a:t>dominion over God’s creation</a:t>
            </a:r>
            <a:r>
              <a:rPr lang="en-US" sz="2600" dirty="0"/>
              <a:t> (1:28).</a:t>
            </a:r>
          </a:p>
          <a:p>
            <a:pPr marL="0" indent="0">
              <a:buNone/>
            </a:pPr>
            <a:r>
              <a:rPr lang="en-US" sz="2600" b="1" dirty="0"/>
              <a:t>Every person born </a:t>
            </a:r>
            <a:r>
              <a:rPr lang="en-US" sz="2600" dirty="0"/>
              <a:t>through the natural process of  procreation are also individuals carefully crafted by God. (Psa. 139:13-14)</a:t>
            </a:r>
          </a:p>
          <a:p>
            <a:pPr marL="514350" indent="-514350">
              <a:buAutoNum type="arabicPeriod"/>
            </a:pPr>
            <a:endParaRPr lang="en-US" sz="2400" dirty="0"/>
          </a:p>
          <a:p>
            <a:pPr marL="514350" indent="-514350">
              <a:buAutoNum type="arabicPeriod"/>
            </a:pPr>
            <a:endParaRPr lang="en-US" sz="2400" dirty="0"/>
          </a:p>
          <a:p>
            <a:pPr marL="0" indent="0">
              <a:buNone/>
            </a:pPr>
            <a:endParaRPr lang="en-US" sz="2400" dirty="0"/>
          </a:p>
          <a:p>
            <a:pPr marL="514350" indent="-514350">
              <a:buAutoNum type="arabicPeriod"/>
            </a:pPr>
            <a:endParaRPr lang="en-US" sz="2400" dirty="0"/>
          </a:p>
          <a:p>
            <a:pPr marL="514350" indent="-514350">
              <a:buAutoNum type="arabicPeriod"/>
            </a:pPr>
            <a:endParaRPr lang="en-US" sz="3200" dirty="0"/>
          </a:p>
          <a:p>
            <a:pPr marL="457200" lvl="1" indent="0">
              <a:buFont typeface="Arial" panose="020B0604020202020204" pitchFamily="34" charset="0"/>
              <a:buNone/>
            </a:pPr>
            <a:endParaRPr lang="en-US" sz="2800" dirty="0"/>
          </a:p>
        </p:txBody>
      </p:sp>
      <p:sp>
        <p:nvSpPr>
          <p:cNvPr id="8" name="Arrow: Striped Right 7">
            <a:extLst>
              <a:ext uri="{FF2B5EF4-FFF2-40B4-BE49-F238E27FC236}">
                <a16:creationId xmlns:a16="http://schemas.microsoft.com/office/drawing/2014/main" id="{BE5A8541-49D9-4BEE-9243-95EC4630ED7F}"/>
              </a:ext>
            </a:extLst>
          </p:cNvPr>
          <p:cNvSpPr/>
          <p:nvPr/>
        </p:nvSpPr>
        <p:spPr>
          <a:xfrm>
            <a:off x="5166360" y="1280161"/>
            <a:ext cx="2016760" cy="853440"/>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Therefore</a:t>
            </a:r>
          </a:p>
        </p:txBody>
      </p:sp>
    </p:spTree>
    <p:extLst>
      <p:ext uri="{BB962C8B-B14F-4D97-AF65-F5344CB8AC3E}">
        <p14:creationId xmlns:p14="http://schemas.microsoft.com/office/powerpoint/2010/main" val="3878801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1C1D6-89B2-46F0-81CF-386512C5653E}"/>
              </a:ext>
            </a:extLst>
          </p:cNvPr>
          <p:cNvSpPr>
            <a:spLocks noGrp="1"/>
          </p:cNvSpPr>
          <p:nvPr>
            <p:ph type="title"/>
          </p:nvPr>
        </p:nvSpPr>
        <p:spPr>
          <a:xfrm>
            <a:off x="0" y="1"/>
            <a:ext cx="12192000" cy="934719"/>
          </a:xfrm>
          <a:solidFill>
            <a:srgbClr val="FFC000"/>
          </a:solidFill>
        </p:spPr>
        <p:txBody>
          <a:bodyPr>
            <a:normAutofit/>
          </a:bodyPr>
          <a:lstStyle/>
          <a:p>
            <a:r>
              <a:rPr lang="en-US" sz="2800" b="1" dirty="0"/>
              <a:t>Chapter 1		What does God say about human life, </a:t>
            </a:r>
            <a:br>
              <a:rPr lang="en-US" sz="2800" b="1" dirty="0"/>
            </a:br>
            <a:r>
              <a:rPr lang="en-US" sz="2800" b="1" dirty="0"/>
              <a:t>			including life in the womb?</a:t>
            </a:r>
          </a:p>
        </p:txBody>
      </p:sp>
      <p:sp>
        <p:nvSpPr>
          <p:cNvPr id="3" name="Content Placeholder 2">
            <a:extLst>
              <a:ext uri="{FF2B5EF4-FFF2-40B4-BE49-F238E27FC236}">
                <a16:creationId xmlns:a16="http://schemas.microsoft.com/office/drawing/2014/main" id="{D350FD77-8BE8-44E4-95EB-8DBA7EBD21B8}"/>
              </a:ext>
            </a:extLst>
          </p:cNvPr>
          <p:cNvSpPr>
            <a:spLocks noGrp="1"/>
          </p:cNvSpPr>
          <p:nvPr>
            <p:ph sz="half" idx="1"/>
          </p:nvPr>
        </p:nvSpPr>
        <p:spPr>
          <a:xfrm>
            <a:off x="223521" y="1163320"/>
            <a:ext cx="5445759" cy="5501640"/>
          </a:xfrm>
        </p:spPr>
        <p:txBody>
          <a:bodyPr>
            <a:normAutofit/>
          </a:bodyPr>
          <a:lstStyle/>
          <a:p>
            <a:pPr marL="0" indent="0">
              <a:spcBef>
                <a:spcPts val="1200"/>
              </a:spcBef>
              <a:spcAft>
                <a:spcPts val="1200"/>
              </a:spcAft>
              <a:buNone/>
            </a:pPr>
            <a:r>
              <a:rPr lang="en-US" sz="2600" b="1" dirty="0">
                <a:solidFill>
                  <a:srgbClr val="FF0000"/>
                </a:solidFill>
              </a:rPr>
              <a:t>So we affirm that every human being is created with these four values: </a:t>
            </a:r>
          </a:p>
          <a:p>
            <a:pPr marL="0" indent="0">
              <a:spcBef>
                <a:spcPts val="1200"/>
              </a:spcBef>
              <a:spcAft>
                <a:spcPts val="1200"/>
              </a:spcAft>
              <a:buNone/>
            </a:pPr>
            <a:endParaRPr lang="en-US" sz="1400" b="1" dirty="0">
              <a:solidFill>
                <a:srgbClr val="FF0000"/>
              </a:solidFill>
            </a:endParaRPr>
          </a:p>
          <a:p>
            <a:pPr>
              <a:lnSpc>
                <a:spcPct val="100000"/>
              </a:lnSpc>
              <a:spcBef>
                <a:spcPts val="0"/>
              </a:spcBef>
            </a:pPr>
            <a:r>
              <a:rPr lang="en-US" sz="2200" b="1" dirty="0"/>
              <a:t>Intrinsic value </a:t>
            </a:r>
            <a:r>
              <a:rPr lang="en-US" sz="2200" dirty="0"/>
              <a:t>– Our humanity alone, rather than our capacities or abilities, is what gives us value to God.</a:t>
            </a:r>
          </a:p>
          <a:p>
            <a:pPr>
              <a:lnSpc>
                <a:spcPct val="100000"/>
              </a:lnSpc>
            </a:pPr>
            <a:r>
              <a:rPr lang="en-US" sz="2200" b="1" dirty="0"/>
              <a:t>Equal value </a:t>
            </a:r>
            <a:r>
              <a:rPr lang="en-US" sz="2200" dirty="0"/>
              <a:t>– All people; male and female, from every ethnicity, from every generation, and every socio-economic level are equal. </a:t>
            </a:r>
          </a:p>
          <a:p>
            <a:pPr>
              <a:lnSpc>
                <a:spcPct val="100000"/>
              </a:lnSpc>
            </a:pPr>
            <a:r>
              <a:rPr lang="en-US" sz="2200" b="1" dirty="0"/>
              <a:t>Exceptional value </a:t>
            </a:r>
            <a:r>
              <a:rPr lang="en-US" sz="2200" dirty="0"/>
              <a:t>– People are more valuable than everything else in creation!</a:t>
            </a:r>
          </a:p>
          <a:p>
            <a:pPr>
              <a:lnSpc>
                <a:spcPct val="100000"/>
              </a:lnSpc>
            </a:pPr>
            <a:r>
              <a:rPr lang="en-US" sz="2200" b="1" dirty="0"/>
              <a:t>Eternal value </a:t>
            </a:r>
            <a:r>
              <a:rPr lang="en-US" sz="2200" dirty="0"/>
              <a:t>– People live eternally – they have an eternal destiny.</a:t>
            </a:r>
            <a:endParaRPr lang="en-US" sz="1400" dirty="0"/>
          </a:p>
        </p:txBody>
      </p:sp>
      <p:sp>
        <p:nvSpPr>
          <p:cNvPr id="5" name="Title 1">
            <a:extLst>
              <a:ext uri="{FF2B5EF4-FFF2-40B4-BE49-F238E27FC236}">
                <a16:creationId xmlns:a16="http://schemas.microsoft.com/office/drawing/2014/main" id="{97097237-6E79-4C6F-A927-A7C1EA7D9470}"/>
              </a:ext>
            </a:extLst>
          </p:cNvPr>
          <p:cNvSpPr txBox="1">
            <a:spLocks/>
          </p:cNvSpPr>
          <p:nvPr/>
        </p:nvSpPr>
        <p:spPr>
          <a:xfrm>
            <a:off x="0" y="1"/>
            <a:ext cx="12192000" cy="985519"/>
          </a:xfrm>
          <a:prstGeom prst="rect">
            <a:avLst/>
          </a:prstGeom>
          <a:solidFill>
            <a:srgbClr val="FFC00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200"/>
              </a:spcBef>
            </a:pPr>
            <a:r>
              <a:rPr lang="en-US" sz="2800" b="1" u="sng" dirty="0"/>
              <a:t>Question 1 - Part 1</a:t>
            </a:r>
            <a:r>
              <a:rPr lang="en-US" sz="2800" b="1" dirty="0"/>
              <a:t>: 	What does God say about human life? 			</a:t>
            </a:r>
          </a:p>
        </p:txBody>
      </p:sp>
      <p:sp>
        <p:nvSpPr>
          <p:cNvPr id="6" name="Content Placeholder 2">
            <a:extLst>
              <a:ext uri="{FF2B5EF4-FFF2-40B4-BE49-F238E27FC236}">
                <a16:creationId xmlns:a16="http://schemas.microsoft.com/office/drawing/2014/main" id="{4E64658C-03F9-4979-A73C-A0F191DFB686}"/>
              </a:ext>
            </a:extLst>
          </p:cNvPr>
          <p:cNvSpPr txBox="1">
            <a:spLocks/>
          </p:cNvSpPr>
          <p:nvPr/>
        </p:nvSpPr>
        <p:spPr>
          <a:xfrm>
            <a:off x="5882640" y="1163320"/>
            <a:ext cx="6156960" cy="5501640"/>
          </a:xfrm>
          <a:prstGeom prst="rect">
            <a:avLst/>
          </a:prstGeom>
          <a:solidFill>
            <a:schemeClr val="accent6">
              <a:lumMod val="40000"/>
              <a:lumOff val="6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spcAft>
                <a:spcPts val="1200"/>
              </a:spcAft>
              <a:buFont typeface="Arial" panose="020B0604020202020204" pitchFamily="34" charset="0"/>
              <a:buNone/>
            </a:pPr>
            <a:r>
              <a:rPr lang="en-US" sz="2600" b="1" dirty="0">
                <a:solidFill>
                  <a:srgbClr val="FF0000"/>
                </a:solidFill>
              </a:rPr>
              <a:t>What does God value most in the world?</a:t>
            </a:r>
          </a:p>
          <a:p>
            <a:pPr marL="457200" lvl="1" indent="0">
              <a:spcBef>
                <a:spcPts val="0"/>
              </a:spcBef>
              <a:buFont typeface="Arial" panose="020B0604020202020204" pitchFamily="34" charset="0"/>
              <a:buNone/>
            </a:pPr>
            <a:r>
              <a:rPr lang="en-US" dirty="0"/>
              <a:t>	He values </a:t>
            </a:r>
            <a:r>
              <a:rPr lang="en-US" b="1" u="sng" dirty="0"/>
              <a:t>human life</a:t>
            </a:r>
            <a:r>
              <a:rPr lang="en-US" b="1" dirty="0"/>
              <a:t> </a:t>
            </a:r>
            <a:r>
              <a:rPr lang="en-US" dirty="0"/>
              <a:t>– people. </a:t>
            </a:r>
          </a:p>
          <a:p>
            <a:pPr marL="457200" lvl="1" indent="0">
              <a:spcBef>
                <a:spcPts val="0"/>
              </a:spcBef>
              <a:buFont typeface="Arial" panose="020B0604020202020204" pitchFamily="34" charset="0"/>
              <a:buNone/>
            </a:pPr>
            <a:r>
              <a:rPr lang="en-US" dirty="0"/>
              <a:t>	Both individually and together.</a:t>
            </a:r>
          </a:p>
          <a:p>
            <a:pPr marL="457200" lvl="1" indent="0">
              <a:buFont typeface="Arial" panose="020B0604020202020204" pitchFamily="34" charset="0"/>
              <a:buNone/>
            </a:pPr>
            <a:endParaRPr lang="en-US" sz="800" dirty="0"/>
          </a:p>
          <a:p>
            <a:r>
              <a:rPr lang="en-US" sz="2200" b="1" dirty="0"/>
              <a:t>Psa. 8:5-6 </a:t>
            </a:r>
            <a:r>
              <a:rPr lang="en-US" sz="2200" dirty="0"/>
              <a:t>You have made them a little lower than the angels and crowned them with glory and honor. You made them rulers over the works of your hands; you put everything under their feet.</a:t>
            </a:r>
          </a:p>
          <a:p>
            <a:r>
              <a:rPr lang="en-US" sz="2200" b="1" dirty="0"/>
              <a:t>Psa. 116:15 </a:t>
            </a:r>
            <a:r>
              <a:rPr lang="en-US" sz="2200" dirty="0"/>
              <a:t>Precious in the sight of the Lord is the death of his faithful servants.</a:t>
            </a:r>
          </a:p>
          <a:p>
            <a:r>
              <a:rPr lang="en-US" sz="2200" b="1" dirty="0"/>
              <a:t>Isa. 49: 15-16 </a:t>
            </a:r>
            <a:r>
              <a:rPr lang="en-US" sz="2200" dirty="0"/>
              <a:t>“…I will not forget you! See, I have engraved you on the palms of my hands.”  </a:t>
            </a:r>
          </a:p>
          <a:p>
            <a:r>
              <a:rPr lang="en-US" sz="2200" b="1" dirty="0"/>
              <a:t>Mat. 10:30-31 </a:t>
            </a:r>
            <a:r>
              <a:rPr lang="en-US" sz="2200" dirty="0"/>
              <a:t>“…even the very hairs of your head are all numbered. So don’t be afraid you are worth more than many sparrows.”</a:t>
            </a:r>
          </a:p>
        </p:txBody>
      </p:sp>
    </p:spTree>
    <p:extLst>
      <p:ext uri="{BB962C8B-B14F-4D97-AF65-F5344CB8AC3E}">
        <p14:creationId xmlns:p14="http://schemas.microsoft.com/office/powerpoint/2010/main" val="1098870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1C1D6-89B2-46F0-81CF-386512C5653E}"/>
              </a:ext>
            </a:extLst>
          </p:cNvPr>
          <p:cNvSpPr>
            <a:spLocks noGrp="1"/>
          </p:cNvSpPr>
          <p:nvPr>
            <p:ph type="title"/>
          </p:nvPr>
        </p:nvSpPr>
        <p:spPr>
          <a:xfrm>
            <a:off x="0" y="1"/>
            <a:ext cx="12192000" cy="843279"/>
          </a:xfrm>
          <a:solidFill>
            <a:srgbClr val="FFC000"/>
          </a:solidFill>
        </p:spPr>
        <p:txBody>
          <a:bodyPr>
            <a:normAutofit fontScale="90000"/>
          </a:bodyPr>
          <a:lstStyle/>
          <a:p>
            <a:r>
              <a:rPr lang="en-US" sz="2800" b="1" dirty="0"/>
              <a:t>Chapter 1		What does God say about human life, </a:t>
            </a:r>
            <a:br>
              <a:rPr lang="en-US" sz="2800" b="1" dirty="0"/>
            </a:br>
            <a:r>
              <a:rPr lang="en-US" sz="2800" b="1" dirty="0"/>
              <a:t>			including life in the womb?</a:t>
            </a:r>
          </a:p>
        </p:txBody>
      </p:sp>
      <p:sp>
        <p:nvSpPr>
          <p:cNvPr id="7" name="Content Placeholder 2">
            <a:extLst>
              <a:ext uri="{FF2B5EF4-FFF2-40B4-BE49-F238E27FC236}">
                <a16:creationId xmlns:a16="http://schemas.microsoft.com/office/drawing/2014/main" id="{026BF1D9-8D08-444F-8997-DDEEA74B8941}"/>
              </a:ext>
            </a:extLst>
          </p:cNvPr>
          <p:cNvSpPr txBox="1">
            <a:spLocks/>
          </p:cNvSpPr>
          <p:nvPr/>
        </p:nvSpPr>
        <p:spPr>
          <a:xfrm>
            <a:off x="162560" y="1137920"/>
            <a:ext cx="5933440" cy="5545455"/>
          </a:xfrm>
          <a:prstGeom prst="rect">
            <a:avLst/>
          </a:prstGeom>
          <a:solidFill>
            <a:schemeClr val="accent4">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800"/>
              </a:spcBef>
              <a:spcAft>
                <a:spcPts val="2400"/>
              </a:spcAft>
              <a:buNone/>
            </a:pPr>
            <a:r>
              <a:rPr lang="en-US" b="1" dirty="0">
                <a:solidFill>
                  <a:srgbClr val="FF0000"/>
                </a:solidFill>
              </a:rPr>
              <a:t>How does the Bible define Life?</a:t>
            </a:r>
          </a:p>
          <a:p>
            <a:pPr marL="457200" indent="-457200">
              <a:buAutoNum type="arabicPeriod"/>
            </a:pPr>
            <a:r>
              <a:rPr lang="en-US" sz="2400" b="1" dirty="0"/>
              <a:t>God is life and God gives life:</a:t>
            </a:r>
          </a:p>
          <a:p>
            <a:pPr lvl="1"/>
            <a:r>
              <a:rPr lang="en-US" dirty="0"/>
              <a:t>Job (12:10) said: </a:t>
            </a:r>
          </a:p>
          <a:p>
            <a:pPr marL="457200" lvl="1" indent="0">
              <a:spcBef>
                <a:spcPts val="0"/>
              </a:spcBef>
              <a:buNone/>
            </a:pPr>
            <a:r>
              <a:rPr lang="en-US" dirty="0"/>
              <a:t>  “In his hand is the life of every living    </a:t>
            </a:r>
          </a:p>
          <a:p>
            <a:pPr marL="457200" lvl="1" indent="0">
              <a:spcBef>
                <a:spcPts val="0"/>
              </a:spcBef>
              <a:buNone/>
            </a:pPr>
            <a:r>
              <a:rPr lang="en-US" dirty="0"/>
              <a:t>  thing, and the breath of all mankind.”</a:t>
            </a:r>
          </a:p>
          <a:p>
            <a:pPr marL="457200" lvl="1" indent="0">
              <a:buNone/>
            </a:pPr>
            <a:endParaRPr lang="en-US" dirty="0">
              <a:highlight>
                <a:srgbClr val="FFFF00"/>
              </a:highlight>
            </a:endParaRPr>
          </a:p>
          <a:p>
            <a:pPr marL="457200" indent="-457200">
              <a:buAutoNum type="arabicPeriod"/>
            </a:pPr>
            <a:r>
              <a:rPr lang="en-US" sz="2400" b="1" dirty="0"/>
              <a:t>God cherishes life (He seeks to preserve, save and rescue lives from death). </a:t>
            </a:r>
          </a:p>
          <a:p>
            <a:pPr lvl="1"/>
            <a:r>
              <a:rPr lang="en-US" dirty="0"/>
              <a:t>To Solomon he is the rescuer of life (Psa. 72:12-14): </a:t>
            </a:r>
          </a:p>
          <a:p>
            <a:pPr marL="457200" lvl="1" indent="0">
              <a:spcBef>
                <a:spcPts val="0"/>
              </a:spcBef>
              <a:buNone/>
            </a:pPr>
            <a:r>
              <a:rPr lang="en-US" dirty="0"/>
              <a:t>“He will… save the needy from death. He will rescue them from oppression and violence, for precious is their blood in his sight.”</a:t>
            </a:r>
          </a:p>
          <a:p>
            <a:pPr marL="0" indent="0">
              <a:buNone/>
            </a:pPr>
            <a:endParaRPr lang="en-US" sz="2400" dirty="0"/>
          </a:p>
          <a:p>
            <a:pPr marL="514350" indent="-514350">
              <a:buAutoNum type="arabicPeriod"/>
            </a:pPr>
            <a:endParaRPr lang="en-US" sz="3200" dirty="0"/>
          </a:p>
          <a:p>
            <a:pPr marL="457200" lvl="1" indent="0">
              <a:buFont typeface="Arial" panose="020B0604020202020204" pitchFamily="34" charset="0"/>
              <a:buNone/>
            </a:pPr>
            <a:endParaRPr lang="en-US" sz="2800" dirty="0"/>
          </a:p>
        </p:txBody>
      </p:sp>
      <p:sp>
        <p:nvSpPr>
          <p:cNvPr id="8" name="Title 1">
            <a:extLst>
              <a:ext uri="{FF2B5EF4-FFF2-40B4-BE49-F238E27FC236}">
                <a16:creationId xmlns:a16="http://schemas.microsoft.com/office/drawing/2014/main" id="{878B92E1-7507-4D03-A029-EAFC2E0AF4C7}"/>
              </a:ext>
            </a:extLst>
          </p:cNvPr>
          <p:cNvSpPr txBox="1">
            <a:spLocks/>
          </p:cNvSpPr>
          <p:nvPr/>
        </p:nvSpPr>
        <p:spPr>
          <a:xfrm>
            <a:off x="0" y="10161"/>
            <a:ext cx="12192000" cy="985519"/>
          </a:xfrm>
          <a:prstGeom prst="rect">
            <a:avLst/>
          </a:prstGeom>
          <a:solidFill>
            <a:srgbClr val="FFC00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200"/>
              </a:spcBef>
            </a:pPr>
            <a:r>
              <a:rPr lang="en-US" sz="2800" b="1" u="sng" dirty="0"/>
              <a:t>Question 1 – Part 1</a:t>
            </a:r>
            <a:r>
              <a:rPr lang="en-US" sz="2800" b="1" dirty="0"/>
              <a:t>: 	What does God say about human life? 			</a:t>
            </a:r>
          </a:p>
        </p:txBody>
      </p:sp>
      <p:sp>
        <p:nvSpPr>
          <p:cNvPr id="9" name="Content Placeholder 2">
            <a:extLst>
              <a:ext uri="{FF2B5EF4-FFF2-40B4-BE49-F238E27FC236}">
                <a16:creationId xmlns:a16="http://schemas.microsoft.com/office/drawing/2014/main" id="{071DDF05-65D1-4960-80B1-C7469C5FACE4}"/>
              </a:ext>
            </a:extLst>
          </p:cNvPr>
          <p:cNvSpPr txBox="1">
            <a:spLocks/>
          </p:cNvSpPr>
          <p:nvPr/>
        </p:nvSpPr>
        <p:spPr>
          <a:xfrm>
            <a:off x="6248400" y="1148080"/>
            <a:ext cx="5781040" cy="5545455"/>
          </a:xfrm>
          <a:prstGeom prst="rect">
            <a:avLst/>
          </a:prstGeom>
          <a:solidFill>
            <a:schemeClr val="accent4">
              <a:lumMod val="20000"/>
              <a:lumOff val="80000"/>
            </a:schemeClr>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dirty="0"/>
              <a:t>To Joseph he is the preserver of life. Joseph said to his brothers Gen. 45:5:</a:t>
            </a:r>
          </a:p>
          <a:p>
            <a:pPr marL="457200" lvl="1" indent="0">
              <a:buNone/>
            </a:pPr>
            <a:r>
              <a:rPr lang="en-US" dirty="0"/>
              <a:t>“…for God sent me before you to preserve life.”</a:t>
            </a:r>
          </a:p>
          <a:p>
            <a:pPr marL="0" indent="0">
              <a:buNone/>
            </a:pPr>
            <a:endParaRPr lang="en-US" sz="2400" b="1" dirty="0"/>
          </a:p>
          <a:p>
            <a:pPr marL="457200" indent="-457200">
              <a:buFont typeface="+mj-lt"/>
              <a:buAutoNum type="arabicPeriod" startAt="3"/>
            </a:pPr>
            <a:r>
              <a:rPr lang="en-US" sz="2400" b="1" dirty="0"/>
              <a:t>God’s gift of Christ is the gift of life.</a:t>
            </a:r>
          </a:p>
          <a:p>
            <a:pPr lvl="1"/>
            <a:r>
              <a:rPr lang="en-US" dirty="0"/>
              <a:t>Jesus gives life abundantly in </a:t>
            </a:r>
          </a:p>
          <a:p>
            <a:pPr marL="457200" lvl="1" indent="0">
              <a:buNone/>
            </a:pPr>
            <a:r>
              <a:rPr lang="en-US" dirty="0"/>
              <a:t>    John 10:10.</a:t>
            </a:r>
          </a:p>
          <a:p>
            <a:pPr lvl="1"/>
            <a:r>
              <a:rPr lang="en-US" dirty="0"/>
              <a:t>Jesus gives life everlasting in </a:t>
            </a:r>
          </a:p>
          <a:p>
            <a:pPr marL="457200" lvl="1" indent="0">
              <a:buNone/>
            </a:pPr>
            <a:r>
              <a:rPr lang="en-US" dirty="0"/>
              <a:t>    John 3:16.</a:t>
            </a:r>
          </a:p>
          <a:p>
            <a:pPr marL="457200" lvl="1" indent="0">
              <a:buNone/>
            </a:pPr>
            <a:endParaRPr lang="en-US" dirty="0"/>
          </a:p>
          <a:p>
            <a:pPr marL="457200" indent="-457200">
              <a:buAutoNum type="arabicPeriod" startAt="3"/>
            </a:pPr>
            <a:r>
              <a:rPr lang="en-US" sz="2400" b="1" dirty="0"/>
              <a:t>The gospel of Christ is a gospel of life</a:t>
            </a:r>
          </a:p>
          <a:p>
            <a:pPr marL="457200" lvl="1" indent="0">
              <a:buNone/>
            </a:pPr>
            <a:r>
              <a:rPr lang="en-US" dirty="0"/>
              <a:t>“…we are to God the pleasing aroma of Christ… the aroma that brings life”  </a:t>
            </a:r>
          </a:p>
          <a:p>
            <a:pPr marL="457200" lvl="1" indent="0">
              <a:buNone/>
            </a:pPr>
            <a:r>
              <a:rPr lang="en-US" dirty="0"/>
              <a:t>2Cor. 2:15-16</a:t>
            </a:r>
          </a:p>
          <a:p>
            <a:pPr marL="514350" indent="-514350">
              <a:buAutoNum type="arabicPeriod" startAt="3"/>
            </a:pPr>
            <a:endParaRPr lang="en-US" sz="2400" dirty="0"/>
          </a:p>
          <a:p>
            <a:pPr marL="514350" indent="-514350">
              <a:buAutoNum type="arabicPeriod" startAt="3"/>
            </a:pPr>
            <a:endParaRPr lang="en-US" sz="2400" dirty="0"/>
          </a:p>
          <a:p>
            <a:pPr marL="0" indent="0">
              <a:buNone/>
            </a:pPr>
            <a:endParaRPr lang="en-US" sz="2400" dirty="0"/>
          </a:p>
          <a:p>
            <a:pPr marL="514350" indent="-514350">
              <a:buAutoNum type="arabicPeriod"/>
            </a:pPr>
            <a:endParaRPr lang="en-US" sz="2400" dirty="0"/>
          </a:p>
          <a:p>
            <a:pPr marL="514350" indent="-514350">
              <a:buAutoNum type="arabicPeriod"/>
            </a:pPr>
            <a:endParaRPr lang="en-US" sz="3200" dirty="0"/>
          </a:p>
          <a:p>
            <a:pPr marL="457200" lvl="1" indent="0">
              <a:buFont typeface="Arial" panose="020B0604020202020204" pitchFamily="34" charset="0"/>
              <a:buNone/>
            </a:pPr>
            <a:endParaRPr lang="en-US" sz="2800" dirty="0"/>
          </a:p>
        </p:txBody>
      </p:sp>
    </p:spTree>
    <p:extLst>
      <p:ext uri="{BB962C8B-B14F-4D97-AF65-F5344CB8AC3E}">
        <p14:creationId xmlns:p14="http://schemas.microsoft.com/office/powerpoint/2010/main" val="1318530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9">
                                            <p:txEl>
                                              <p:pRg st="3" end="3"/>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
                                            <p:txEl>
                                              <p:pRg st="4" end="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9">
                                            <p:txEl>
                                              <p:pRg st="5" end="5"/>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
                                            <p:txEl>
                                              <p:pRg st="6" end="6"/>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9">
                                            <p:txEl>
                                              <p:pRg st="9" end="9"/>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9">
                                            <p:txEl>
                                              <p:pRg st="10" end="10"/>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9">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1C1D6-89B2-46F0-81CF-386512C5653E}"/>
              </a:ext>
            </a:extLst>
          </p:cNvPr>
          <p:cNvSpPr>
            <a:spLocks noGrp="1"/>
          </p:cNvSpPr>
          <p:nvPr>
            <p:ph type="title"/>
          </p:nvPr>
        </p:nvSpPr>
        <p:spPr>
          <a:xfrm>
            <a:off x="0" y="1"/>
            <a:ext cx="12192000" cy="863599"/>
          </a:xfrm>
          <a:solidFill>
            <a:srgbClr val="FFC000"/>
          </a:solidFill>
        </p:spPr>
        <p:txBody>
          <a:bodyPr>
            <a:normAutofit/>
          </a:bodyPr>
          <a:lstStyle/>
          <a:p>
            <a:r>
              <a:rPr lang="en-US" sz="2800" b="1" dirty="0"/>
              <a:t>Chapter 1		What does God say about human life, </a:t>
            </a:r>
            <a:br>
              <a:rPr lang="en-US" sz="2800" b="1" dirty="0"/>
            </a:br>
            <a:r>
              <a:rPr lang="en-US" sz="2800" b="1" dirty="0"/>
              <a:t>			including life in the womb?</a:t>
            </a:r>
          </a:p>
        </p:txBody>
      </p:sp>
      <p:sp>
        <p:nvSpPr>
          <p:cNvPr id="3" name="Content Placeholder 2">
            <a:extLst>
              <a:ext uri="{FF2B5EF4-FFF2-40B4-BE49-F238E27FC236}">
                <a16:creationId xmlns:a16="http://schemas.microsoft.com/office/drawing/2014/main" id="{D350FD77-8BE8-44E4-95EB-8DBA7EBD21B8}"/>
              </a:ext>
            </a:extLst>
          </p:cNvPr>
          <p:cNvSpPr>
            <a:spLocks noGrp="1"/>
          </p:cNvSpPr>
          <p:nvPr>
            <p:ph sz="half" idx="1"/>
          </p:nvPr>
        </p:nvSpPr>
        <p:spPr>
          <a:xfrm>
            <a:off x="223519" y="1087120"/>
            <a:ext cx="6654801" cy="5586095"/>
          </a:xfrm>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p:spPr>
        <p:txBody>
          <a:bodyPr>
            <a:normAutofit/>
          </a:bodyPr>
          <a:lstStyle/>
          <a:p>
            <a:pPr marL="0" indent="0">
              <a:buNone/>
            </a:pPr>
            <a:r>
              <a:rPr lang="en-US" b="1" dirty="0"/>
              <a:t>What are Some Social Implications of Human Life Created in God’s Image?</a:t>
            </a:r>
          </a:p>
          <a:p>
            <a:pPr marL="0" indent="0">
              <a:buNone/>
            </a:pPr>
            <a:endParaRPr lang="en-US" sz="1000" dirty="0"/>
          </a:p>
          <a:p>
            <a:pPr marL="514350" indent="-514350">
              <a:buFont typeface="+mj-lt"/>
              <a:buAutoNum type="arabicPeriod"/>
            </a:pPr>
            <a:r>
              <a:rPr lang="en-US" b="1" i="1" dirty="0">
                <a:solidFill>
                  <a:srgbClr val="FF0000"/>
                </a:solidFill>
              </a:rPr>
              <a:t>All people and all ethnicities are truly  equal!</a:t>
            </a:r>
          </a:p>
          <a:p>
            <a:pPr lvl="1">
              <a:spcBef>
                <a:spcPts val="0"/>
              </a:spcBef>
            </a:pPr>
            <a:r>
              <a:rPr lang="en-US" dirty="0"/>
              <a:t>One common ancestor (Adam).</a:t>
            </a:r>
          </a:p>
          <a:p>
            <a:pPr lvl="1">
              <a:spcBef>
                <a:spcPts val="0"/>
              </a:spcBef>
            </a:pPr>
            <a:r>
              <a:rPr lang="en-US" dirty="0"/>
              <a:t>God has no favorites and sees no difference! </a:t>
            </a:r>
          </a:p>
          <a:p>
            <a:pPr marL="457200" lvl="1" indent="0">
              <a:spcBef>
                <a:spcPts val="0"/>
              </a:spcBef>
              <a:buNone/>
            </a:pPr>
            <a:r>
              <a:rPr lang="en-US" sz="2000" dirty="0"/>
              <a:t>	(Races, gender, class – No inferiority nor superiority)! </a:t>
            </a:r>
          </a:p>
          <a:p>
            <a:pPr marL="514350" indent="-514350">
              <a:spcBef>
                <a:spcPts val="1800"/>
              </a:spcBef>
              <a:buFont typeface="+mj-lt"/>
              <a:buAutoNum type="arabicPeriod"/>
            </a:pPr>
            <a:r>
              <a:rPr lang="en-US" b="1" i="1" dirty="0">
                <a:solidFill>
                  <a:srgbClr val="FF0000"/>
                </a:solidFill>
              </a:rPr>
              <a:t>How we treat others is, ‘actually,’ how we treat God!</a:t>
            </a:r>
            <a:endParaRPr lang="en-US" dirty="0"/>
          </a:p>
          <a:p>
            <a:pPr lvl="1">
              <a:spcBef>
                <a:spcPts val="0"/>
              </a:spcBef>
            </a:pPr>
            <a:r>
              <a:rPr lang="en-US" dirty="0"/>
              <a:t>Hate towards people is to hate God – their creator!</a:t>
            </a:r>
          </a:p>
          <a:p>
            <a:pPr lvl="1">
              <a:spcBef>
                <a:spcPts val="0"/>
              </a:spcBef>
            </a:pPr>
            <a:r>
              <a:rPr lang="en-US" dirty="0"/>
              <a:t>Being kind to the needy or helping the weak honors God.</a:t>
            </a:r>
          </a:p>
          <a:p>
            <a:pPr>
              <a:buFontTx/>
              <a:buChar char="-"/>
            </a:pPr>
            <a:endParaRPr lang="en-US" sz="2000" dirty="0"/>
          </a:p>
          <a:p>
            <a:pPr marL="0" indent="0">
              <a:buNone/>
            </a:pPr>
            <a:endParaRPr lang="en-US" sz="2000" dirty="0"/>
          </a:p>
        </p:txBody>
      </p:sp>
      <p:sp>
        <p:nvSpPr>
          <p:cNvPr id="7" name="Content Placeholder 2">
            <a:extLst>
              <a:ext uri="{FF2B5EF4-FFF2-40B4-BE49-F238E27FC236}">
                <a16:creationId xmlns:a16="http://schemas.microsoft.com/office/drawing/2014/main" id="{026BF1D9-8D08-444F-8997-DDEEA74B8941}"/>
              </a:ext>
            </a:extLst>
          </p:cNvPr>
          <p:cNvSpPr txBox="1">
            <a:spLocks/>
          </p:cNvSpPr>
          <p:nvPr/>
        </p:nvSpPr>
        <p:spPr>
          <a:xfrm>
            <a:off x="7061200" y="1087120"/>
            <a:ext cx="4907281" cy="558609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None/>
            </a:pPr>
            <a:endParaRPr lang="en-US" sz="900" dirty="0"/>
          </a:p>
          <a:p>
            <a:pPr marL="0" indent="0">
              <a:spcBef>
                <a:spcPts val="600"/>
              </a:spcBef>
              <a:buNone/>
            </a:pPr>
            <a:r>
              <a:rPr lang="en-US" sz="2000" dirty="0"/>
              <a:t>Acts 17: 26</a:t>
            </a:r>
          </a:p>
          <a:p>
            <a:pPr marL="0" indent="0">
              <a:spcBef>
                <a:spcPts val="600"/>
              </a:spcBef>
              <a:buNone/>
            </a:pPr>
            <a:r>
              <a:rPr lang="en-US" sz="2000" dirty="0"/>
              <a:t>From one man he made all the nations,…</a:t>
            </a:r>
          </a:p>
          <a:p>
            <a:pPr marL="0" indent="0">
              <a:spcBef>
                <a:spcPts val="600"/>
              </a:spcBef>
              <a:buNone/>
            </a:pPr>
            <a:endParaRPr lang="en-US" sz="1700" dirty="0"/>
          </a:p>
          <a:p>
            <a:pPr marL="0" indent="0">
              <a:spcBef>
                <a:spcPts val="600"/>
              </a:spcBef>
              <a:buNone/>
            </a:pPr>
            <a:r>
              <a:rPr lang="en-US" sz="2000" dirty="0"/>
              <a:t>Acts 10:34</a:t>
            </a:r>
          </a:p>
          <a:p>
            <a:pPr marL="0" indent="0">
              <a:spcBef>
                <a:spcPts val="600"/>
              </a:spcBef>
              <a:buNone/>
            </a:pPr>
            <a:r>
              <a:rPr lang="en-US" sz="2000" dirty="0"/>
              <a:t>Then Peter began to speak: “I now realize how true it is that God does not show favoritism.” </a:t>
            </a:r>
          </a:p>
          <a:p>
            <a:pPr marL="0" indent="0">
              <a:spcBef>
                <a:spcPts val="600"/>
              </a:spcBef>
              <a:buNone/>
            </a:pPr>
            <a:endParaRPr lang="en-US" sz="1700" dirty="0"/>
          </a:p>
          <a:p>
            <a:pPr marL="0" indent="0">
              <a:spcBef>
                <a:spcPts val="600"/>
              </a:spcBef>
              <a:buNone/>
            </a:pPr>
            <a:r>
              <a:rPr lang="en-US" sz="2000" dirty="0"/>
              <a:t>Pro. 22:2</a:t>
            </a:r>
          </a:p>
          <a:p>
            <a:pPr marL="0" indent="0">
              <a:spcBef>
                <a:spcPts val="600"/>
              </a:spcBef>
              <a:buNone/>
            </a:pPr>
            <a:r>
              <a:rPr lang="en-US" sz="2000" dirty="0"/>
              <a:t>Rich and poor have this in common: The Lord is the maker of them all.</a:t>
            </a:r>
          </a:p>
          <a:p>
            <a:pPr marL="0" indent="0">
              <a:spcBef>
                <a:spcPts val="600"/>
              </a:spcBef>
              <a:buNone/>
            </a:pPr>
            <a:endParaRPr lang="en-US" sz="1700" dirty="0"/>
          </a:p>
          <a:p>
            <a:pPr marL="0" indent="0">
              <a:spcBef>
                <a:spcPts val="600"/>
              </a:spcBef>
              <a:buNone/>
            </a:pPr>
            <a:r>
              <a:rPr lang="en-US" sz="2000" dirty="0"/>
              <a:t>James 3:9</a:t>
            </a:r>
          </a:p>
          <a:p>
            <a:pPr marL="0" indent="0">
              <a:spcBef>
                <a:spcPts val="600"/>
              </a:spcBef>
              <a:buNone/>
            </a:pPr>
            <a:r>
              <a:rPr lang="en-US" sz="2000" dirty="0"/>
              <a:t>With the tongue we praise our Lord and Father, and with it we curse human beings, who have been made in God’s likeness.</a:t>
            </a:r>
          </a:p>
          <a:p>
            <a:pPr marL="0" indent="0">
              <a:spcBef>
                <a:spcPts val="600"/>
              </a:spcBef>
              <a:buNone/>
            </a:pPr>
            <a:endParaRPr lang="en-US" sz="1700" dirty="0"/>
          </a:p>
          <a:p>
            <a:pPr marL="0" indent="0">
              <a:spcBef>
                <a:spcPts val="600"/>
              </a:spcBef>
              <a:buNone/>
            </a:pPr>
            <a:r>
              <a:rPr lang="en-US" sz="2000" dirty="0"/>
              <a:t>Pro. 14:31</a:t>
            </a:r>
          </a:p>
          <a:p>
            <a:pPr marL="0" indent="0">
              <a:spcBef>
                <a:spcPts val="600"/>
              </a:spcBef>
              <a:buNone/>
            </a:pPr>
            <a:r>
              <a:rPr lang="en-US" sz="2000" dirty="0"/>
              <a:t>Whoever oppresses the poor shows contempt for their maker, but whoever is kind to the needy honors God.</a:t>
            </a:r>
          </a:p>
          <a:p>
            <a:pPr marL="514350" indent="-514350">
              <a:buAutoNum type="arabicPeriod"/>
            </a:pPr>
            <a:endParaRPr lang="en-US" sz="3200" dirty="0"/>
          </a:p>
          <a:p>
            <a:pPr marL="457200" lvl="1" indent="0">
              <a:buFont typeface="Arial" panose="020B0604020202020204" pitchFamily="34" charset="0"/>
              <a:buNone/>
            </a:pPr>
            <a:endParaRPr lang="en-US" sz="2800" dirty="0"/>
          </a:p>
        </p:txBody>
      </p:sp>
      <p:sp>
        <p:nvSpPr>
          <p:cNvPr id="5" name="Title 1">
            <a:extLst>
              <a:ext uri="{FF2B5EF4-FFF2-40B4-BE49-F238E27FC236}">
                <a16:creationId xmlns:a16="http://schemas.microsoft.com/office/drawing/2014/main" id="{AFA552F2-F1AB-47CA-995D-8D4C95D6EF5A}"/>
              </a:ext>
            </a:extLst>
          </p:cNvPr>
          <p:cNvSpPr txBox="1">
            <a:spLocks/>
          </p:cNvSpPr>
          <p:nvPr/>
        </p:nvSpPr>
        <p:spPr>
          <a:xfrm>
            <a:off x="0" y="1"/>
            <a:ext cx="12192000" cy="985519"/>
          </a:xfrm>
          <a:prstGeom prst="rect">
            <a:avLst/>
          </a:prstGeom>
          <a:solidFill>
            <a:srgbClr val="FFC00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200"/>
              </a:spcBef>
            </a:pPr>
            <a:r>
              <a:rPr lang="en-US" sz="2800" b="1" u="sng" dirty="0"/>
              <a:t>Question 1 – Part 1</a:t>
            </a:r>
            <a:r>
              <a:rPr lang="en-US" sz="2800" b="1" dirty="0"/>
              <a:t>: 	What does God say about human life? 			</a:t>
            </a:r>
          </a:p>
        </p:txBody>
      </p:sp>
    </p:spTree>
    <p:extLst>
      <p:ext uri="{BB962C8B-B14F-4D97-AF65-F5344CB8AC3E}">
        <p14:creationId xmlns:p14="http://schemas.microsoft.com/office/powerpoint/2010/main" val="2458455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xEl>
                                              <p:pRg st="10" end="10"/>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7">
                                            <p:txEl>
                                              <p:pRg st="11" end="11"/>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7">
                                            <p:txEl>
                                              <p:pRg st="13" end="13"/>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7">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1C1D6-89B2-46F0-81CF-386512C5653E}"/>
              </a:ext>
            </a:extLst>
          </p:cNvPr>
          <p:cNvSpPr>
            <a:spLocks noGrp="1"/>
          </p:cNvSpPr>
          <p:nvPr>
            <p:ph type="title"/>
          </p:nvPr>
        </p:nvSpPr>
        <p:spPr>
          <a:xfrm>
            <a:off x="0" y="1"/>
            <a:ext cx="12192000" cy="863599"/>
          </a:xfrm>
          <a:solidFill>
            <a:srgbClr val="FFC000"/>
          </a:solidFill>
        </p:spPr>
        <p:txBody>
          <a:bodyPr>
            <a:normAutofit/>
          </a:bodyPr>
          <a:lstStyle/>
          <a:p>
            <a:r>
              <a:rPr lang="en-US" sz="2800" b="1" dirty="0"/>
              <a:t>Chapter 1		What does God say about human life, </a:t>
            </a:r>
            <a:br>
              <a:rPr lang="en-US" sz="2800" b="1" dirty="0"/>
            </a:br>
            <a:r>
              <a:rPr lang="en-US" sz="2800" b="1" dirty="0"/>
              <a:t>			including life in the womb?</a:t>
            </a:r>
          </a:p>
        </p:txBody>
      </p:sp>
      <p:sp>
        <p:nvSpPr>
          <p:cNvPr id="3" name="Content Placeholder 2">
            <a:extLst>
              <a:ext uri="{FF2B5EF4-FFF2-40B4-BE49-F238E27FC236}">
                <a16:creationId xmlns:a16="http://schemas.microsoft.com/office/drawing/2014/main" id="{D350FD77-8BE8-44E4-95EB-8DBA7EBD21B8}"/>
              </a:ext>
            </a:extLst>
          </p:cNvPr>
          <p:cNvSpPr>
            <a:spLocks noGrp="1"/>
          </p:cNvSpPr>
          <p:nvPr>
            <p:ph sz="half" idx="1"/>
          </p:nvPr>
        </p:nvSpPr>
        <p:spPr>
          <a:xfrm>
            <a:off x="223519" y="1087120"/>
            <a:ext cx="6644641" cy="5586095"/>
          </a:xfrm>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p:spPr>
        <p:txBody>
          <a:bodyPr>
            <a:normAutofit/>
          </a:bodyPr>
          <a:lstStyle/>
          <a:p>
            <a:pPr marL="0" indent="0">
              <a:buNone/>
            </a:pPr>
            <a:r>
              <a:rPr lang="en-US" b="1" dirty="0"/>
              <a:t>What are Some Social Implications of Human Life Created in God’s Image?</a:t>
            </a:r>
          </a:p>
          <a:p>
            <a:pPr marL="0" indent="0">
              <a:buNone/>
            </a:pPr>
            <a:endParaRPr lang="en-US" sz="1000" dirty="0"/>
          </a:p>
          <a:p>
            <a:pPr marL="0" indent="0">
              <a:buNone/>
            </a:pPr>
            <a:endParaRPr lang="en-US" sz="1000" dirty="0"/>
          </a:p>
          <a:p>
            <a:pPr marL="514350" indent="-514350">
              <a:spcBef>
                <a:spcPts val="0"/>
              </a:spcBef>
              <a:spcAft>
                <a:spcPts val="2400"/>
              </a:spcAft>
              <a:buFont typeface="+mj-lt"/>
              <a:buAutoNum type="arabicPeriod" startAt="3"/>
            </a:pPr>
            <a:r>
              <a:rPr lang="en-US" b="1" i="1" dirty="0">
                <a:solidFill>
                  <a:srgbClr val="FF0000"/>
                </a:solidFill>
              </a:rPr>
              <a:t>Righteous people act on behalf of others who face injustice and death! </a:t>
            </a:r>
          </a:p>
          <a:p>
            <a:pPr lvl="1">
              <a:lnSpc>
                <a:spcPct val="100000"/>
              </a:lnSpc>
              <a:spcBef>
                <a:spcPts val="0"/>
              </a:spcBef>
              <a:spcAft>
                <a:spcPts val="1200"/>
              </a:spcAft>
            </a:pPr>
            <a:r>
              <a:rPr lang="en-US" dirty="0"/>
              <a:t>It is right to care about the needs of others.</a:t>
            </a:r>
          </a:p>
          <a:p>
            <a:pPr lvl="1">
              <a:lnSpc>
                <a:spcPct val="100000"/>
              </a:lnSpc>
              <a:spcBef>
                <a:spcPts val="0"/>
              </a:spcBef>
            </a:pPr>
            <a:r>
              <a:rPr lang="en-US" dirty="0"/>
              <a:t>Jesus commends these righteous actions.</a:t>
            </a:r>
          </a:p>
          <a:p>
            <a:pPr lvl="1">
              <a:lnSpc>
                <a:spcPct val="100000"/>
              </a:lnSpc>
              <a:spcBef>
                <a:spcPts val="0"/>
              </a:spcBef>
              <a:spcAft>
                <a:spcPts val="1200"/>
              </a:spcAft>
            </a:pPr>
            <a:r>
              <a:rPr lang="en-US" dirty="0"/>
              <a:t>Jesus identifies Himself with the vulnerable.</a:t>
            </a:r>
          </a:p>
          <a:p>
            <a:pPr lvl="1">
              <a:lnSpc>
                <a:spcPct val="100000"/>
              </a:lnSpc>
              <a:spcBef>
                <a:spcPts val="0"/>
              </a:spcBef>
            </a:pPr>
            <a:r>
              <a:rPr lang="en-US" dirty="0"/>
              <a:t>It is necessary to defend those facing death, because they are in imminent danger and cannot speak for (defend) themselves.</a:t>
            </a:r>
          </a:p>
          <a:p>
            <a:pPr lvl="1">
              <a:lnSpc>
                <a:spcPct val="100000"/>
              </a:lnSpc>
              <a:spcBef>
                <a:spcPts val="600"/>
              </a:spcBef>
            </a:pPr>
            <a:r>
              <a:rPr lang="en-US" dirty="0"/>
              <a:t>Job defended those in need!</a:t>
            </a:r>
          </a:p>
          <a:p>
            <a:endParaRPr lang="en-US" sz="2000" dirty="0"/>
          </a:p>
          <a:p>
            <a:pPr>
              <a:buFontTx/>
              <a:buChar char="-"/>
            </a:pPr>
            <a:endParaRPr lang="en-US" sz="2000" dirty="0"/>
          </a:p>
          <a:p>
            <a:pPr marL="0" indent="0">
              <a:buNone/>
            </a:pPr>
            <a:endParaRPr lang="en-US" sz="2000" dirty="0"/>
          </a:p>
        </p:txBody>
      </p:sp>
      <p:sp>
        <p:nvSpPr>
          <p:cNvPr id="7" name="Content Placeholder 2">
            <a:extLst>
              <a:ext uri="{FF2B5EF4-FFF2-40B4-BE49-F238E27FC236}">
                <a16:creationId xmlns:a16="http://schemas.microsoft.com/office/drawing/2014/main" id="{026BF1D9-8D08-444F-8997-DDEEA74B8941}"/>
              </a:ext>
            </a:extLst>
          </p:cNvPr>
          <p:cNvSpPr txBox="1">
            <a:spLocks/>
          </p:cNvSpPr>
          <p:nvPr/>
        </p:nvSpPr>
        <p:spPr>
          <a:xfrm>
            <a:off x="7061200" y="1087120"/>
            <a:ext cx="4907281" cy="558609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None/>
            </a:pPr>
            <a:endParaRPr lang="en-US" sz="1100" dirty="0"/>
          </a:p>
          <a:p>
            <a:pPr marL="0" indent="0">
              <a:spcBef>
                <a:spcPts val="600"/>
              </a:spcBef>
              <a:buNone/>
            </a:pPr>
            <a:r>
              <a:rPr lang="en-US" sz="2900" dirty="0"/>
              <a:t>Pro. 29:7</a:t>
            </a:r>
          </a:p>
          <a:p>
            <a:pPr marL="0" indent="0">
              <a:spcBef>
                <a:spcPts val="600"/>
              </a:spcBef>
              <a:buNone/>
            </a:pPr>
            <a:r>
              <a:rPr lang="en-US" sz="2900" dirty="0"/>
              <a:t>The righteous care about justice for the poor, but the wicked have no such concern.</a:t>
            </a:r>
          </a:p>
          <a:p>
            <a:pPr marL="0" indent="0">
              <a:spcBef>
                <a:spcPts val="600"/>
              </a:spcBef>
              <a:buNone/>
            </a:pPr>
            <a:endParaRPr lang="en-US" sz="1700" dirty="0"/>
          </a:p>
          <a:p>
            <a:pPr marL="0" indent="0">
              <a:spcBef>
                <a:spcPts val="600"/>
              </a:spcBef>
              <a:buNone/>
            </a:pPr>
            <a:r>
              <a:rPr lang="en-US" sz="2900" dirty="0"/>
              <a:t>Mat. 25:40</a:t>
            </a:r>
          </a:p>
          <a:p>
            <a:pPr marL="0" indent="0">
              <a:spcBef>
                <a:spcPts val="600"/>
              </a:spcBef>
              <a:buNone/>
            </a:pPr>
            <a:r>
              <a:rPr lang="en-US" sz="2900" dirty="0"/>
              <a:t>“The king will reply, ‘Truly I tell you, whatever you did for one of the least of these brothers and sisters of mine, you did for me.’</a:t>
            </a:r>
          </a:p>
          <a:p>
            <a:pPr marL="0" indent="0">
              <a:spcBef>
                <a:spcPts val="600"/>
              </a:spcBef>
              <a:buNone/>
            </a:pPr>
            <a:endParaRPr lang="en-US" sz="1700" dirty="0"/>
          </a:p>
          <a:p>
            <a:pPr marL="0" indent="0">
              <a:spcBef>
                <a:spcPts val="600"/>
              </a:spcBef>
              <a:buNone/>
            </a:pPr>
            <a:r>
              <a:rPr lang="en-US" sz="2900" dirty="0"/>
              <a:t>Pro. 31:8-9</a:t>
            </a:r>
          </a:p>
          <a:p>
            <a:pPr marL="0" indent="0">
              <a:spcBef>
                <a:spcPts val="600"/>
              </a:spcBef>
              <a:buNone/>
            </a:pPr>
            <a:r>
              <a:rPr lang="en-US" sz="2900" dirty="0"/>
              <a:t>Speak up for those who cannot speak up for themselves (NIV), In the cause of all who are appointed to die (NKJ). </a:t>
            </a:r>
          </a:p>
          <a:p>
            <a:pPr marL="0" indent="0">
              <a:spcBef>
                <a:spcPts val="600"/>
              </a:spcBef>
              <a:buNone/>
            </a:pPr>
            <a:r>
              <a:rPr lang="en-US" sz="2900" dirty="0"/>
              <a:t>Speak up and judge fairly; defend the rights of the poor and needy.</a:t>
            </a:r>
          </a:p>
          <a:p>
            <a:pPr marL="0" indent="0">
              <a:spcBef>
                <a:spcPts val="600"/>
              </a:spcBef>
              <a:buNone/>
            </a:pPr>
            <a:endParaRPr lang="en-US" sz="1700" dirty="0"/>
          </a:p>
          <a:p>
            <a:pPr marL="0" indent="0">
              <a:spcBef>
                <a:spcPts val="600"/>
              </a:spcBef>
              <a:buNone/>
            </a:pPr>
            <a:r>
              <a:rPr lang="en-US" sz="2900" dirty="0"/>
              <a:t>Job 29: 12-17</a:t>
            </a:r>
          </a:p>
          <a:p>
            <a:pPr marL="0" indent="0">
              <a:spcBef>
                <a:spcPts val="600"/>
              </a:spcBef>
              <a:buNone/>
            </a:pPr>
            <a:r>
              <a:rPr lang="en-US" sz="2900" dirty="0"/>
              <a:t>“…I was a father to the needy; I took up the case of the stranger. I broke the fangs of the wicked and I snatched the victims from their teeth.” </a:t>
            </a:r>
          </a:p>
          <a:p>
            <a:pPr marL="514350" indent="-514350">
              <a:buAutoNum type="arabicPeriod"/>
            </a:pPr>
            <a:endParaRPr lang="en-US" sz="2400" dirty="0"/>
          </a:p>
          <a:p>
            <a:pPr marL="514350" indent="-514350">
              <a:buAutoNum type="arabicPeriod"/>
            </a:pPr>
            <a:endParaRPr lang="en-US" sz="3200" dirty="0"/>
          </a:p>
          <a:p>
            <a:pPr marL="457200" lvl="1" indent="0">
              <a:buFont typeface="Arial" panose="020B0604020202020204" pitchFamily="34" charset="0"/>
              <a:buNone/>
            </a:pPr>
            <a:endParaRPr lang="en-US" sz="2800" dirty="0"/>
          </a:p>
        </p:txBody>
      </p:sp>
      <p:sp>
        <p:nvSpPr>
          <p:cNvPr id="5" name="Title 1">
            <a:extLst>
              <a:ext uri="{FF2B5EF4-FFF2-40B4-BE49-F238E27FC236}">
                <a16:creationId xmlns:a16="http://schemas.microsoft.com/office/drawing/2014/main" id="{AFA552F2-F1AB-47CA-995D-8D4C95D6EF5A}"/>
              </a:ext>
            </a:extLst>
          </p:cNvPr>
          <p:cNvSpPr txBox="1">
            <a:spLocks/>
          </p:cNvSpPr>
          <p:nvPr/>
        </p:nvSpPr>
        <p:spPr>
          <a:xfrm>
            <a:off x="0" y="1"/>
            <a:ext cx="12192000" cy="985519"/>
          </a:xfrm>
          <a:prstGeom prst="rect">
            <a:avLst/>
          </a:prstGeom>
          <a:solidFill>
            <a:srgbClr val="FFC00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200"/>
              </a:spcBef>
            </a:pPr>
            <a:r>
              <a:rPr lang="en-US" sz="2800" b="1" u="sng" dirty="0"/>
              <a:t>Question 1 – Part 1</a:t>
            </a:r>
            <a:r>
              <a:rPr lang="en-US" sz="2800" b="1" dirty="0"/>
              <a:t>: 	What does God say about human life? 			</a:t>
            </a:r>
          </a:p>
        </p:txBody>
      </p:sp>
    </p:spTree>
    <p:extLst>
      <p:ext uri="{BB962C8B-B14F-4D97-AF65-F5344CB8AC3E}">
        <p14:creationId xmlns:p14="http://schemas.microsoft.com/office/powerpoint/2010/main" val="2777444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7" end="7"/>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
                                            <p:txEl>
                                              <p:pRg st="8" end="8"/>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
                                            <p:txEl>
                                              <p:pRg st="11" end="11"/>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1C1D6-89B2-46F0-81CF-386512C5653E}"/>
              </a:ext>
            </a:extLst>
          </p:cNvPr>
          <p:cNvSpPr>
            <a:spLocks noGrp="1"/>
          </p:cNvSpPr>
          <p:nvPr>
            <p:ph type="title"/>
          </p:nvPr>
        </p:nvSpPr>
        <p:spPr>
          <a:xfrm>
            <a:off x="0" y="1"/>
            <a:ext cx="12192000" cy="863599"/>
          </a:xfrm>
          <a:solidFill>
            <a:srgbClr val="FFC000"/>
          </a:solidFill>
        </p:spPr>
        <p:txBody>
          <a:bodyPr>
            <a:normAutofit/>
          </a:bodyPr>
          <a:lstStyle/>
          <a:p>
            <a:r>
              <a:rPr lang="en-US" sz="2800" b="1" dirty="0"/>
              <a:t>Chapter 1		What does God say about human life, </a:t>
            </a:r>
            <a:br>
              <a:rPr lang="en-US" sz="2800" b="1" dirty="0"/>
            </a:br>
            <a:r>
              <a:rPr lang="en-US" sz="2800" b="1" dirty="0"/>
              <a:t>			including life in the womb?</a:t>
            </a:r>
          </a:p>
        </p:txBody>
      </p:sp>
      <p:sp>
        <p:nvSpPr>
          <p:cNvPr id="3" name="Content Placeholder 2">
            <a:extLst>
              <a:ext uri="{FF2B5EF4-FFF2-40B4-BE49-F238E27FC236}">
                <a16:creationId xmlns:a16="http://schemas.microsoft.com/office/drawing/2014/main" id="{D350FD77-8BE8-44E4-95EB-8DBA7EBD21B8}"/>
              </a:ext>
            </a:extLst>
          </p:cNvPr>
          <p:cNvSpPr>
            <a:spLocks noGrp="1"/>
          </p:cNvSpPr>
          <p:nvPr>
            <p:ph sz="half" idx="1"/>
          </p:nvPr>
        </p:nvSpPr>
        <p:spPr>
          <a:xfrm>
            <a:off x="134472" y="1087120"/>
            <a:ext cx="4195482" cy="5586095"/>
          </a:xfrm>
          <a:solidFill>
            <a:schemeClr val="accent6">
              <a:lumMod val="40000"/>
              <a:lumOff val="60000"/>
            </a:schemeClr>
          </a:solidFill>
        </p:spPr>
        <p:txBody>
          <a:bodyPr>
            <a:normAutofit/>
          </a:bodyPr>
          <a:lstStyle/>
          <a:p>
            <a:pPr marL="0" indent="0">
              <a:buNone/>
            </a:pPr>
            <a:r>
              <a:rPr lang="en-US" b="1" dirty="0"/>
              <a:t>What is God’s View of Procreation, Children and Family?</a:t>
            </a:r>
            <a:endParaRPr lang="en-US" dirty="0"/>
          </a:p>
          <a:p>
            <a:pPr marL="0" indent="0">
              <a:buNone/>
            </a:pPr>
            <a:endParaRPr lang="en-US" sz="1000" dirty="0"/>
          </a:p>
          <a:p>
            <a:pPr marL="514350" indent="-514350">
              <a:spcBef>
                <a:spcPts val="0"/>
              </a:spcBef>
              <a:buAutoNum type="arabicPeriod"/>
            </a:pPr>
            <a:r>
              <a:rPr lang="en-US" sz="2200" b="1" dirty="0">
                <a:solidFill>
                  <a:srgbClr val="FF0000"/>
                </a:solidFill>
              </a:rPr>
              <a:t>God commanded and blessed mankind to have children </a:t>
            </a:r>
            <a:r>
              <a:rPr lang="en-US" sz="2200" dirty="0">
                <a:solidFill>
                  <a:srgbClr val="FF0000"/>
                </a:solidFill>
              </a:rPr>
              <a:t>– in the context of family. </a:t>
            </a:r>
          </a:p>
          <a:p>
            <a:pPr marL="457200" lvl="1" indent="0">
              <a:spcBef>
                <a:spcPts val="0"/>
              </a:spcBef>
              <a:spcAft>
                <a:spcPts val="1800"/>
              </a:spcAft>
              <a:buNone/>
            </a:pPr>
            <a:r>
              <a:rPr lang="en-US" sz="2200" dirty="0"/>
              <a:t>- to both Adam and Noah</a:t>
            </a:r>
          </a:p>
          <a:p>
            <a:pPr marL="457200" indent="-457200">
              <a:spcBef>
                <a:spcPts val="0"/>
              </a:spcBef>
              <a:spcAft>
                <a:spcPts val="600"/>
              </a:spcAft>
              <a:buFont typeface="+mj-lt"/>
              <a:buAutoNum type="arabicPeriod" startAt="2"/>
            </a:pPr>
            <a:r>
              <a:rPr lang="en-US" sz="2200" b="1" dirty="0">
                <a:solidFill>
                  <a:srgbClr val="FF0000"/>
                </a:solidFill>
              </a:rPr>
              <a:t>In</a:t>
            </a:r>
            <a:r>
              <a:rPr lang="en-US" sz="2200" dirty="0">
                <a:solidFill>
                  <a:srgbClr val="FF0000"/>
                </a:solidFill>
              </a:rPr>
              <a:t> ancient Israel </a:t>
            </a:r>
            <a:r>
              <a:rPr lang="en-US" sz="2200" b="1" dirty="0">
                <a:solidFill>
                  <a:srgbClr val="FF0000"/>
                </a:solidFill>
              </a:rPr>
              <a:t>bearing children and raising families </a:t>
            </a:r>
            <a:r>
              <a:rPr lang="en-US" sz="2200" dirty="0">
                <a:solidFill>
                  <a:srgbClr val="FF0000"/>
                </a:solidFill>
              </a:rPr>
              <a:t>was commended by God, seen as fruitfulness, a sign and a picture of God’s favor and blessing. </a:t>
            </a:r>
          </a:p>
          <a:p>
            <a:pPr lvl="1">
              <a:spcBef>
                <a:spcPts val="0"/>
              </a:spcBef>
              <a:spcAft>
                <a:spcPts val="1200"/>
              </a:spcAft>
            </a:pPr>
            <a:r>
              <a:rPr lang="en-US" sz="2200" dirty="0"/>
              <a:t>The opposite was a </a:t>
            </a:r>
            <a:r>
              <a:rPr lang="en-US" sz="2200" b="1" dirty="0">
                <a:solidFill>
                  <a:srgbClr val="FF0000"/>
                </a:solidFill>
              </a:rPr>
              <a:t>sad picture </a:t>
            </a:r>
            <a:r>
              <a:rPr lang="en-US" sz="2200" dirty="0"/>
              <a:t>of God’s disfavor</a:t>
            </a:r>
          </a:p>
          <a:p>
            <a:pPr marL="0" indent="0">
              <a:buNone/>
            </a:pPr>
            <a:endParaRPr lang="en-US" dirty="0"/>
          </a:p>
        </p:txBody>
      </p:sp>
      <p:sp>
        <p:nvSpPr>
          <p:cNvPr id="7" name="Content Placeholder 2">
            <a:extLst>
              <a:ext uri="{FF2B5EF4-FFF2-40B4-BE49-F238E27FC236}">
                <a16:creationId xmlns:a16="http://schemas.microsoft.com/office/drawing/2014/main" id="{026BF1D9-8D08-444F-8997-DDEEA74B8941}"/>
              </a:ext>
            </a:extLst>
          </p:cNvPr>
          <p:cNvSpPr txBox="1">
            <a:spLocks/>
          </p:cNvSpPr>
          <p:nvPr/>
        </p:nvSpPr>
        <p:spPr>
          <a:xfrm>
            <a:off x="4464424" y="1087120"/>
            <a:ext cx="7593105" cy="558609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fontAlgn="base">
              <a:spcBef>
                <a:spcPts val="0"/>
              </a:spcBef>
              <a:spcAft>
                <a:spcPts val="1200"/>
              </a:spcAft>
              <a:buNone/>
            </a:pPr>
            <a:r>
              <a:rPr lang="en-US" sz="2200" dirty="0"/>
              <a:t>At both creation and after the flood (two significant beginnings) – </a:t>
            </a:r>
            <a:r>
              <a:rPr lang="en-US" sz="2200" b="1" dirty="0">
                <a:solidFill>
                  <a:srgbClr val="FF0000"/>
                </a:solidFill>
              </a:rPr>
              <a:t>God commanded and blessed mankind to reproduce:</a:t>
            </a:r>
          </a:p>
          <a:p>
            <a:pPr lvl="1" fontAlgn="base">
              <a:spcBef>
                <a:spcPts val="0"/>
              </a:spcBef>
              <a:spcAft>
                <a:spcPts val="600"/>
              </a:spcAft>
            </a:pPr>
            <a:r>
              <a:rPr lang="en-US" sz="2200" b="1" i="0" dirty="0">
                <a:solidFill>
                  <a:srgbClr val="044F7A"/>
                </a:solidFill>
                <a:effectLst/>
              </a:rPr>
              <a:t>Gen. 1:28 Beginning: </a:t>
            </a:r>
            <a:r>
              <a:rPr lang="en-US" sz="2200" i="0" dirty="0">
                <a:effectLst/>
              </a:rPr>
              <a:t>“</a:t>
            </a:r>
            <a:r>
              <a:rPr lang="en-US" sz="2200" i="0" dirty="0">
                <a:solidFill>
                  <a:srgbClr val="111111"/>
                </a:solidFill>
                <a:effectLst/>
              </a:rPr>
              <a:t>God blessed them and said to them, </a:t>
            </a:r>
            <a:r>
              <a:rPr lang="en-US" sz="2200" b="1" i="0" dirty="0">
                <a:solidFill>
                  <a:srgbClr val="111111"/>
                </a:solidFill>
                <a:effectLst/>
              </a:rPr>
              <a:t>“Be fruitful and increase in number; fill the earth and subdue it.” </a:t>
            </a:r>
          </a:p>
          <a:p>
            <a:pPr lvl="1" fontAlgn="base">
              <a:spcBef>
                <a:spcPts val="0"/>
              </a:spcBef>
              <a:spcAft>
                <a:spcPts val="1800"/>
              </a:spcAft>
            </a:pPr>
            <a:r>
              <a:rPr lang="en-US" sz="2200" b="1" i="0" dirty="0">
                <a:solidFill>
                  <a:srgbClr val="044F7A"/>
                </a:solidFill>
                <a:effectLst/>
              </a:rPr>
              <a:t>Gen. 9:1,7 New Beginning -</a:t>
            </a:r>
            <a:r>
              <a:rPr lang="en-US" sz="2200" b="1" i="0" dirty="0">
                <a:solidFill>
                  <a:schemeClr val="accent1">
                    <a:lumMod val="75000"/>
                  </a:schemeClr>
                </a:solidFill>
                <a:effectLst/>
              </a:rPr>
              <a:t> </a:t>
            </a:r>
            <a:r>
              <a:rPr lang="en-US" sz="2200" b="1" i="1" dirty="0">
                <a:solidFill>
                  <a:schemeClr val="accent1">
                    <a:lumMod val="75000"/>
                  </a:schemeClr>
                </a:solidFill>
                <a:effectLst/>
              </a:rPr>
              <a:t>Repeated the same!</a:t>
            </a:r>
            <a:r>
              <a:rPr lang="en-US" sz="2200" b="1" dirty="0">
                <a:solidFill>
                  <a:schemeClr val="accent1">
                    <a:lumMod val="75000"/>
                  </a:schemeClr>
                </a:solidFill>
              </a:rPr>
              <a:t> </a:t>
            </a:r>
            <a:r>
              <a:rPr lang="en-US" sz="2200" dirty="0"/>
              <a:t>“God blessed Noah and his sons, saying… “</a:t>
            </a:r>
            <a:r>
              <a:rPr lang="en-US" sz="2200" b="1" dirty="0"/>
              <a:t>Be fruitful and increase in number and fill the earth</a:t>
            </a:r>
            <a:r>
              <a:rPr lang="en-US" sz="2200" dirty="0"/>
              <a:t>.” </a:t>
            </a:r>
            <a:endParaRPr lang="en-US" sz="2200" b="0" i="1" dirty="0">
              <a:solidFill>
                <a:srgbClr val="111111"/>
              </a:solidFill>
              <a:effectLst/>
            </a:endParaRPr>
          </a:p>
          <a:p>
            <a:pPr marL="0" indent="0" algn="l" fontAlgn="base">
              <a:spcBef>
                <a:spcPts val="0"/>
              </a:spcBef>
              <a:spcAft>
                <a:spcPts val="1200"/>
              </a:spcAft>
              <a:buNone/>
            </a:pPr>
            <a:r>
              <a:rPr lang="en-US" sz="2200" b="1" dirty="0">
                <a:solidFill>
                  <a:srgbClr val="FF0000"/>
                </a:solidFill>
              </a:rPr>
              <a:t>Families and Children were held in high esteem by ancient Israel </a:t>
            </a:r>
            <a:r>
              <a:rPr lang="en-US" sz="2200" dirty="0"/>
              <a:t>- A</a:t>
            </a:r>
            <a:r>
              <a:rPr lang="en-US" sz="2200" i="0" dirty="0">
                <a:effectLst/>
              </a:rPr>
              <a:t> picture of divine favor, blessing and fruitfulness for Israel (of a person who pleased God):</a:t>
            </a:r>
          </a:p>
          <a:p>
            <a:pPr lvl="1" fontAlgn="base">
              <a:spcBef>
                <a:spcPts val="0"/>
              </a:spcBef>
              <a:spcAft>
                <a:spcPts val="600"/>
              </a:spcAft>
            </a:pPr>
            <a:r>
              <a:rPr lang="en-US" sz="2200" b="1" i="0" dirty="0">
                <a:solidFill>
                  <a:srgbClr val="044F7A"/>
                </a:solidFill>
                <a:effectLst/>
              </a:rPr>
              <a:t>Psa. 128:1-4 </a:t>
            </a:r>
            <a:r>
              <a:rPr lang="en-US" sz="2200" b="0" i="0" dirty="0">
                <a:solidFill>
                  <a:srgbClr val="111111"/>
                </a:solidFill>
                <a:effectLst/>
              </a:rPr>
              <a:t>”… Your wife will be like a fruitful vine… </a:t>
            </a:r>
            <a:r>
              <a:rPr lang="en-US" sz="2200" b="1" i="0" dirty="0">
                <a:solidFill>
                  <a:srgbClr val="111111"/>
                </a:solidFill>
                <a:effectLst/>
              </a:rPr>
              <a:t>your children will be like olive shoots around your table</a:t>
            </a:r>
            <a:r>
              <a:rPr lang="en-US" sz="2200" b="0" i="0" dirty="0">
                <a:solidFill>
                  <a:srgbClr val="111111"/>
                </a:solidFill>
                <a:effectLst/>
              </a:rPr>
              <a:t>… the blessing for the man who fears the </a:t>
            </a:r>
            <a:r>
              <a:rPr lang="en-US" sz="2200" b="0" i="0" cap="small" dirty="0">
                <a:solidFill>
                  <a:srgbClr val="111111"/>
                </a:solidFill>
                <a:effectLst/>
              </a:rPr>
              <a:t>Lord</a:t>
            </a:r>
            <a:r>
              <a:rPr lang="en-US" sz="2200" b="0" i="0" dirty="0">
                <a:solidFill>
                  <a:srgbClr val="111111"/>
                </a:solidFill>
                <a:effectLst/>
              </a:rPr>
              <a:t>.” </a:t>
            </a:r>
          </a:p>
          <a:p>
            <a:pPr lvl="1" fontAlgn="base">
              <a:spcBef>
                <a:spcPts val="0"/>
              </a:spcBef>
            </a:pPr>
            <a:r>
              <a:rPr lang="en-US" sz="2200" b="1" dirty="0">
                <a:solidFill>
                  <a:srgbClr val="044F7A"/>
                </a:solidFill>
              </a:rPr>
              <a:t>Psa. 37:28 – </a:t>
            </a:r>
            <a:r>
              <a:rPr lang="en-US" sz="2200" b="1" i="0" dirty="0">
                <a:solidFill>
                  <a:srgbClr val="FF0000"/>
                </a:solidFill>
                <a:effectLst/>
              </a:rPr>
              <a:t>“… the offspring of the wicked will perish.”</a:t>
            </a:r>
          </a:p>
          <a:p>
            <a:pPr marL="0" indent="0">
              <a:buNone/>
            </a:pPr>
            <a:endParaRPr lang="en-US" sz="2000" dirty="0"/>
          </a:p>
          <a:p>
            <a:pPr marL="457200" lvl="1" indent="0">
              <a:buFont typeface="Arial" panose="020B0604020202020204" pitchFamily="34" charset="0"/>
              <a:buNone/>
            </a:pPr>
            <a:endParaRPr lang="en-US" sz="2800" dirty="0"/>
          </a:p>
        </p:txBody>
      </p:sp>
      <p:sp>
        <p:nvSpPr>
          <p:cNvPr id="5" name="Title 1">
            <a:extLst>
              <a:ext uri="{FF2B5EF4-FFF2-40B4-BE49-F238E27FC236}">
                <a16:creationId xmlns:a16="http://schemas.microsoft.com/office/drawing/2014/main" id="{AFA552F2-F1AB-47CA-995D-8D4C95D6EF5A}"/>
              </a:ext>
            </a:extLst>
          </p:cNvPr>
          <p:cNvSpPr txBox="1">
            <a:spLocks/>
          </p:cNvSpPr>
          <p:nvPr/>
        </p:nvSpPr>
        <p:spPr>
          <a:xfrm>
            <a:off x="0" y="1"/>
            <a:ext cx="12192000" cy="985519"/>
          </a:xfrm>
          <a:prstGeom prst="rect">
            <a:avLst/>
          </a:prstGeom>
          <a:solidFill>
            <a:srgbClr val="FFC00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200"/>
              </a:spcBef>
            </a:pPr>
            <a:r>
              <a:rPr lang="en-US" sz="2800" b="1" u="sng" dirty="0"/>
              <a:t>Question 1 – Part 1</a:t>
            </a:r>
            <a:r>
              <a:rPr lang="en-US" sz="2800" b="1" dirty="0"/>
              <a:t>: 	What does God say about human life? 			</a:t>
            </a:r>
          </a:p>
        </p:txBody>
      </p:sp>
    </p:spTree>
    <p:extLst>
      <p:ext uri="{BB962C8B-B14F-4D97-AF65-F5344CB8AC3E}">
        <p14:creationId xmlns:p14="http://schemas.microsoft.com/office/powerpoint/2010/main" val="3984868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1C1D6-89B2-46F0-81CF-386512C5653E}"/>
              </a:ext>
            </a:extLst>
          </p:cNvPr>
          <p:cNvSpPr>
            <a:spLocks noGrp="1"/>
          </p:cNvSpPr>
          <p:nvPr>
            <p:ph type="title"/>
          </p:nvPr>
        </p:nvSpPr>
        <p:spPr>
          <a:xfrm>
            <a:off x="0" y="1"/>
            <a:ext cx="12192000" cy="863599"/>
          </a:xfrm>
          <a:solidFill>
            <a:srgbClr val="FFC000"/>
          </a:solidFill>
        </p:spPr>
        <p:txBody>
          <a:bodyPr>
            <a:normAutofit/>
          </a:bodyPr>
          <a:lstStyle/>
          <a:p>
            <a:r>
              <a:rPr lang="en-US" sz="2800" b="1" dirty="0"/>
              <a:t>Chapter 1		What does God say about human life, </a:t>
            </a:r>
            <a:br>
              <a:rPr lang="en-US" sz="2800" b="1" dirty="0"/>
            </a:br>
            <a:r>
              <a:rPr lang="en-US" sz="2800" b="1" dirty="0"/>
              <a:t>			including life in the womb?</a:t>
            </a:r>
          </a:p>
        </p:txBody>
      </p:sp>
      <p:sp>
        <p:nvSpPr>
          <p:cNvPr id="3" name="Content Placeholder 2">
            <a:extLst>
              <a:ext uri="{FF2B5EF4-FFF2-40B4-BE49-F238E27FC236}">
                <a16:creationId xmlns:a16="http://schemas.microsoft.com/office/drawing/2014/main" id="{D350FD77-8BE8-44E4-95EB-8DBA7EBD21B8}"/>
              </a:ext>
            </a:extLst>
          </p:cNvPr>
          <p:cNvSpPr>
            <a:spLocks noGrp="1"/>
          </p:cNvSpPr>
          <p:nvPr>
            <p:ph sz="half" idx="1"/>
          </p:nvPr>
        </p:nvSpPr>
        <p:spPr>
          <a:xfrm>
            <a:off x="134472" y="1087120"/>
            <a:ext cx="4195482" cy="5586095"/>
          </a:xfrm>
          <a:solidFill>
            <a:schemeClr val="accent6">
              <a:lumMod val="40000"/>
              <a:lumOff val="60000"/>
            </a:schemeClr>
          </a:solidFill>
        </p:spPr>
        <p:txBody>
          <a:bodyPr>
            <a:normAutofit/>
          </a:bodyPr>
          <a:lstStyle/>
          <a:p>
            <a:pPr marL="0" indent="0">
              <a:buNone/>
            </a:pPr>
            <a:r>
              <a:rPr lang="en-US" b="1" dirty="0"/>
              <a:t>What is God’s View of Procreation, Children and Family?</a:t>
            </a:r>
          </a:p>
          <a:p>
            <a:pPr marL="0" indent="0">
              <a:buNone/>
            </a:pPr>
            <a:endParaRPr lang="en-US" dirty="0"/>
          </a:p>
          <a:p>
            <a:pPr marL="0" indent="0">
              <a:buNone/>
            </a:pPr>
            <a:endParaRPr lang="en-US" sz="1000" dirty="0"/>
          </a:p>
          <a:p>
            <a:pPr marL="514350" indent="-514350">
              <a:spcBef>
                <a:spcPts val="0"/>
              </a:spcBef>
              <a:buFont typeface="+mj-lt"/>
              <a:buAutoNum type="arabicPeriod" startAt="3"/>
            </a:pPr>
            <a:r>
              <a:rPr lang="en-US" b="1" dirty="0">
                <a:solidFill>
                  <a:srgbClr val="FF0000"/>
                </a:solidFill>
              </a:rPr>
              <a:t>Jesus welcomed and affirmed children.</a:t>
            </a:r>
          </a:p>
          <a:p>
            <a:pPr marL="457200" indent="-457200">
              <a:spcBef>
                <a:spcPts val="0"/>
              </a:spcBef>
              <a:buFont typeface="+mj-lt"/>
              <a:buAutoNum type="arabicPeriod" startAt="3"/>
            </a:pPr>
            <a:endParaRPr lang="en-US" sz="2200" b="1" dirty="0">
              <a:solidFill>
                <a:srgbClr val="FF0000"/>
              </a:solidFill>
            </a:endParaRPr>
          </a:p>
          <a:p>
            <a:pPr lvl="1">
              <a:spcAft>
                <a:spcPts val="1800"/>
              </a:spcAft>
            </a:pPr>
            <a:r>
              <a:rPr lang="en-US" dirty="0"/>
              <a:t>Jesus identifies Himself with little children.</a:t>
            </a:r>
          </a:p>
          <a:p>
            <a:pPr lvl="1"/>
            <a:r>
              <a:rPr lang="en-US" dirty="0"/>
              <a:t>His harshest words were for those who harmed or hindered children.</a:t>
            </a:r>
          </a:p>
          <a:p>
            <a:pPr marL="0" indent="0">
              <a:buNone/>
            </a:pPr>
            <a:endParaRPr lang="en-US" dirty="0"/>
          </a:p>
        </p:txBody>
      </p:sp>
      <p:sp>
        <p:nvSpPr>
          <p:cNvPr id="7" name="Content Placeholder 2">
            <a:extLst>
              <a:ext uri="{FF2B5EF4-FFF2-40B4-BE49-F238E27FC236}">
                <a16:creationId xmlns:a16="http://schemas.microsoft.com/office/drawing/2014/main" id="{026BF1D9-8D08-444F-8997-DDEEA74B8941}"/>
              </a:ext>
            </a:extLst>
          </p:cNvPr>
          <p:cNvSpPr txBox="1">
            <a:spLocks/>
          </p:cNvSpPr>
          <p:nvPr/>
        </p:nvSpPr>
        <p:spPr>
          <a:xfrm>
            <a:off x="4464424" y="1087120"/>
            <a:ext cx="7593105" cy="558609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fontAlgn="base">
              <a:spcBef>
                <a:spcPts val="0"/>
              </a:spcBef>
              <a:buNone/>
            </a:pPr>
            <a:r>
              <a:rPr lang="en-US" b="1" i="0" dirty="0">
                <a:solidFill>
                  <a:srgbClr val="044F7A"/>
                </a:solidFill>
                <a:effectLst/>
              </a:rPr>
              <a:t>Mark 10:13-16 </a:t>
            </a:r>
          </a:p>
          <a:p>
            <a:pPr marL="457200" lvl="1" indent="0" fontAlgn="base">
              <a:spcBef>
                <a:spcPts val="0"/>
              </a:spcBef>
              <a:buNone/>
            </a:pPr>
            <a:r>
              <a:rPr lang="en-US" b="0" i="0" dirty="0">
                <a:solidFill>
                  <a:srgbClr val="111111"/>
                </a:solidFill>
                <a:effectLst/>
              </a:rPr>
              <a:t>People were bringing little children to Jesus… but the disciples rebuked them. When Jesus saw this, he was angry. He said… </a:t>
            </a:r>
            <a:r>
              <a:rPr lang="en-US" b="0" i="0" dirty="0">
                <a:solidFill>
                  <a:srgbClr val="CC0000"/>
                </a:solidFill>
                <a:effectLst/>
              </a:rPr>
              <a:t>“Let the little children come to me, and do not hinder them, for the kingdom of God belongs to such as these.</a:t>
            </a:r>
            <a:r>
              <a:rPr lang="en-US" b="0" i="0" dirty="0">
                <a:solidFill>
                  <a:srgbClr val="111111"/>
                </a:solidFill>
                <a:effectLst/>
              </a:rPr>
              <a:t> …he took the children in his arms… and blessed them.</a:t>
            </a:r>
            <a:r>
              <a:rPr lang="en-US" b="1" i="0" dirty="0">
                <a:solidFill>
                  <a:srgbClr val="044F7A"/>
                </a:solidFill>
                <a:effectLst/>
                <a:latin typeface="Arial" panose="020B0604020202020204" pitchFamily="34" charset="0"/>
              </a:rPr>
              <a:t> </a:t>
            </a:r>
          </a:p>
          <a:p>
            <a:pPr marL="457200" lvl="1" indent="0" fontAlgn="base">
              <a:spcBef>
                <a:spcPts val="1200"/>
              </a:spcBef>
              <a:buNone/>
            </a:pPr>
            <a:r>
              <a:rPr lang="en-US" b="1" i="0" dirty="0">
                <a:solidFill>
                  <a:srgbClr val="044F7A"/>
                </a:solidFill>
                <a:effectLst/>
              </a:rPr>
              <a:t>Mat. 18:5 </a:t>
            </a:r>
          </a:p>
          <a:p>
            <a:pPr marL="457200" lvl="1" indent="0" fontAlgn="base">
              <a:spcBef>
                <a:spcPts val="0"/>
              </a:spcBef>
              <a:buNone/>
            </a:pPr>
            <a:r>
              <a:rPr lang="en-US" b="0" i="0" dirty="0">
                <a:solidFill>
                  <a:srgbClr val="CC0000"/>
                </a:solidFill>
                <a:effectLst/>
                <a:latin typeface="inherit"/>
              </a:rPr>
              <a:t>”Whoever welcomes one little child like this in my name welcomes me. </a:t>
            </a:r>
          </a:p>
          <a:p>
            <a:pPr marL="457200" lvl="1" indent="0" fontAlgn="base">
              <a:spcBef>
                <a:spcPts val="2400"/>
              </a:spcBef>
              <a:buNone/>
            </a:pPr>
            <a:r>
              <a:rPr lang="en-US" b="1" i="0" dirty="0">
                <a:solidFill>
                  <a:srgbClr val="044F7A"/>
                </a:solidFill>
                <a:effectLst/>
              </a:rPr>
              <a:t>Mat. 18:6 </a:t>
            </a:r>
          </a:p>
          <a:p>
            <a:pPr marL="457200" lvl="1" indent="0" fontAlgn="base">
              <a:spcBef>
                <a:spcPts val="0"/>
              </a:spcBef>
              <a:buNone/>
            </a:pPr>
            <a:r>
              <a:rPr lang="en-US" b="0" i="0" dirty="0">
                <a:solidFill>
                  <a:srgbClr val="CC0000"/>
                </a:solidFill>
                <a:effectLst/>
                <a:latin typeface="inherit"/>
              </a:rPr>
              <a:t>“But whoever causes one of these little ones… to stumble, it would be better for him if a millstone were hung around his neck and he were drowned in the depth of the sea.”</a:t>
            </a:r>
            <a:r>
              <a:rPr lang="en-US" b="0" i="0" dirty="0">
                <a:solidFill>
                  <a:srgbClr val="111111"/>
                </a:solidFill>
                <a:effectLst/>
                <a:latin typeface="inherit"/>
              </a:rPr>
              <a:t> </a:t>
            </a:r>
            <a:endParaRPr lang="en-US" b="0" i="0" dirty="0">
              <a:solidFill>
                <a:srgbClr val="111111"/>
              </a:solidFill>
              <a:effectLst/>
              <a:latin typeface="Arial" panose="020B0604020202020204" pitchFamily="34" charset="0"/>
            </a:endParaRPr>
          </a:p>
          <a:p>
            <a:pPr marL="0" indent="0">
              <a:buNone/>
            </a:pPr>
            <a:endParaRPr lang="en-US" sz="2000" dirty="0"/>
          </a:p>
          <a:p>
            <a:pPr marL="457200" lvl="1" indent="0">
              <a:buFont typeface="Arial" panose="020B0604020202020204" pitchFamily="34" charset="0"/>
              <a:buNone/>
            </a:pPr>
            <a:endParaRPr lang="en-US" sz="2800" dirty="0"/>
          </a:p>
        </p:txBody>
      </p:sp>
      <p:sp>
        <p:nvSpPr>
          <p:cNvPr id="5" name="Title 1">
            <a:extLst>
              <a:ext uri="{FF2B5EF4-FFF2-40B4-BE49-F238E27FC236}">
                <a16:creationId xmlns:a16="http://schemas.microsoft.com/office/drawing/2014/main" id="{AFA552F2-F1AB-47CA-995D-8D4C95D6EF5A}"/>
              </a:ext>
            </a:extLst>
          </p:cNvPr>
          <p:cNvSpPr txBox="1">
            <a:spLocks/>
          </p:cNvSpPr>
          <p:nvPr/>
        </p:nvSpPr>
        <p:spPr>
          <a:xfrm>
            <a:off x="0" y="1"/>
            <a:ext cx="12192000" cy="985519"/>
          </a:xfrm>
          <a:prstGeom prst="rect">
            <a:avLst/>
          </a:prstGeom>
          <a:solidFill>
            <a:srgbClr val="FFC00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200"/>
              </a:spcBef>
            </a:pPr>
            <a:r>
              <a:rPr lang="en-US" sz="2800" b="1" u="sng" dirty="0"/>
              <a:t>Question 1 – Part 1</a:t>
            </a:r>
            <a:r>
              <a:rPr lang="en-US" sz="2800" b="1" dirty="0"/>
              <a:t>: 	What does God say about human life? 			</a:t>
            </a:r>
          </a:p>
        </p:txBody>
      </p:sp>
    </p:spTree>
    <p:extLst>
      <p:ext uri="{BB962C8B-B14F-4D97-AF65-F5344CB8AC3E}">
        <p14:creationId xmlns:p14="http://schemas.microsoft.com/office/powerpoint/2010/main" val="3623463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1C1D6-89B2-46F0-81CF-386512C5653E}"/>
              </a:ext>
            </a:extLst>
          </p:cNvPr>
          <p:cNvSpPr>
            <a:spLocks noGrp="1"/>
          </p:cNvSpPr>
          <p:nvPr>
            <p:ph type="title"/>
          </p:nvPr>
        </p:nvSpPr>
        <p:spPr>
          <a:xfrm>
            <a:off x="0" y="1"/>
            <a:ext cx="12192000" cy="985519"/>
          </a:xfrm>
          <a:solidFill>
            <a:srgbClr val="FFC000"/>
          </a:solidFill>
        </p:spPr>
        <p:txBody>
          <a:bodyPr>
            <a:normAutofit/>
          </a:bodyPr>
          <a:lstStyle/>
          <a:p>
            <a:pPr>
              <a:spcBef>
                <a:spcPts val="1200"/>
              </a:spcBef>
            </a:pPr>
            <a:r>
              <a:rPr lang="en-US" sz="2800" b="1" u="sng" dirty="0"/>
              <a:t>Question 1 – Part 2</a:t>
            </a:r>
            <a:r>
              <a:rPr lang="en-US" sz="2800" b="1" dirty="0"/>
              <a:t>: 	What is the Unborn? </a:t>
            </a:r>
            <a:br>
              <a:rPr lang="en-US" sz="2800" b="1" dirty="0"/>
            </a:br>
            <a:r>
              <a:rPr lang="en-US" sz="2800" b="1" dirty="0"/>
              <a:t>				When does Human Life Begin?	</a:t>
            </a:r>
          </a:p>
        </p:txBody>
      </p:sp>
      <p:sp>
        <p:nvSpPr>
          <p:cNvPr id="4" name="Content Placeholder 3">
            <a:extLst>
              <a:ext uri="{FF2B5EF4-FFF2-40B4-BE49-F238E27FC236}">
                <a16:creationId xmlns:a16="http://schemas.microsoft.com/office/drawing/2014/main" id="{BE4759BB-643B-4E10-8FBA-025E22106F88}"/>
              </a:ext>
            </a:extLst>
          </p:cNvPr>
          <p:cNvSpPr>
            <a:spLocks noGrp="1"/>
          </p:cNvSpPr>
          <p:nvPr>
            <p:ph sz="half" idx="2"/>
          </p:nvPr>
        </p:nvSpPr>
        <p:spPr>
          <a:xfrm>
            <a:off x="447040" y="1280160"/>
            <a:ext cx="4724400" cy="5382895"/>
          </a:xfrm>
        </p:spPr>
        <p:txBody>
          <a:bodyPr>
            <a:normAutofit fontScale="92500" lnSpcReduction="10000"/>
          </a:bodyPr>
          <a:lstStyle/>
          <a:p>
            <a:pPr marL="0" indent="0">
              <a:buNone/>
            </a:pPr>
            <a:r>
              <a:rPr lang="en-US" sz="3000" b="1" dirty="0">
                <a:solidFill>
                  <a:srgbClr val="FF0000"/>
                </a:solidFill>
              </a:rPr>
              <a:t>BUT There is one </a:t>
            </a:r>
            <a:r>
              <a:rPr lang="en-US" sz="4800" b="1" i="1" dirty="0">
                <a:solidFill>
                  <a:srgbClr val="FF0000"/>
                </a:solidFill>
              </a:rPr>
              <a:t>really big </a:t>
            </a:r>
            <a:r>
              <a:rPr lang="en-US" sz="3000" b="1" dirty="0">
                <a:solidFill>
                  <a:srgbClr val="FF0000"/>
                </a:solidFill>
              </a:rPr>
              <a:t>question…</a:t>
            </a:r>
          </a:p>
          <a:p>
            <a:pPr marL="0" indent="0">
              <a:buNone/>
            </a:pPr>
            <a:endParaRPr lang="en-US" sz="900" b="1" dirty="0">
              <a:solidFill>
                <a:srgbClr val="FF0000"/>
              </a:solidFill>
            </a:endParaRPr>
          </a:p>
          <a:p>
            <a:pPr marL="0" indent="0" algn="r">
              <a:buNone/>
            </a:pPr>
            <a:r>
              <a:rPr lang="en-US" sz="4800" b="1" i="1" dirty="0">
                <a:highlight>
                  <a:srgbClr val="FFFF00"/>
                </a:highlight>
              </a:rPr>
              <a:t>When </a:t>
            </a:r>
          </a:p>
          <a:p>
            <a:pPr marL="0" indent="0" algn="r">
              <a:buNone/>
            </a:pPr>
            <a:r>
              <a:rPr lang="en-US" sz="4800" b="1" i="1" dirty="0">
                <a:highlight>
                  <a:srgbClr val="FFFF00"/>
                </a:highlight>
              </a:rPr>
              <a:t>does human life begin?</a:t>
            </a:r>
          </a:p>
          <a:p>
            <a:pPr marL="0" indent="0">
              <a:buNone/>
            </a:pPr>
            <a:endParaRPr lang="en-US" sz="900" b="1" dirty="0"/>
          </a:p>
          <a:p>
            <a:pPr marL="0" indent="0">
              <a:buNone/>
            </a:pPr>
            <a:r>
              <a:rPr lang="en-US" dirty="0"/>
              <a:t>This will answer the crucial question:</a:t>
            </a:r>
          </a:p>
          <a:p>
            <a:pPr marL="0" indent="0">
              <a:buNone/>
            </a:pPr>
            <a:r>
              <a:rPr lang="en-US" b="1" dirty="0"/>
              <a:t>	‘What is the unborn?’</a:t>
            </a:r>
          </a:p>
          <a:p>
            <a:pPr marL="0" indent="0">
              <a:buNone/>
            </a:pPr>
            <a:r>
              <a:rPr lang="en-US" b="1" dirty="0"/>
              <a:t>	‘Is it a human being?’</a:t>
            </a:r>
          </a:p>
        </p:txBody>
      </p:sp>
      <p:sp>
        <p:nvSpPr>
          <p:cNvPr id="5" name="Content Placeholder 2">
            <a:extLst>
              <a:ext uri="{FF2B5EF4-FFF2-40B4-BE49-F238E27FC236}">
                <a16:creationId xmlns:a16="http://schemas.microsoft.com/office/drawing/2014/main" id="{9516BEB5-94C8-4E44-A21E-ABDD5DA1C869}"/>
              </a:ext>
            </a:extLst>
          </p:cNvPr>
          <p:cNvSpPr txBox="1">
            <a:spLocks/>
          </p:cNvSpPr>
          <p:nvPr/>
        </p:nvSpPr>
        <p:spPr>
          <a:xfrm>
            <a:off x="5791200" y="1280160"/>
            <a:ext cx="6177280" cy="53930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nSpc>
                <a:spcPct val="107000"/>
              </a:lnSpc>
              <a:spcBef>
                <a:spcPts val="0"/>
              </a:spcBef>
              <a:spcAft>
                <a:spcPts val="0"/>
              </a:spcAft>
              <a:buNone/>
            </a:pPr>
            <a:r>
              <a:rPr lang="en-US" b="1" i="0" dirty="0">
                <a:solidFill>
                  <a:srgbClr val="000000"/>
                </a:solidFill>
                <a:effectLst/>
                <a:ea typeface="Calibri" panose="020F0502020204030204" pitchFamily="34" charset="0"/>
                <a:cs typeface="Calibri" panose="020F0502020204030204" pitchFamily="34" charset="0"/>
              </a:rPr>
              <a:t>We will explore the following:</a:t>
            </a:r>
          </a:p>
          <a:p>
            <a:pPr marL="0" marR="0" lvl="0" indent="0">
              <a:lnSpc>
                <a:spcPct val="107000"/>
              </a:lnSpc>
              <a:spcBef>
                <a:spcPts val="0"/>
              </a:spcBef>
              <a:spcAft>
                <a:spcPts val="0"/>
              </a:spcAft>
              <a:buNone/>
            </a:pPr>
            <a:endParaRPr lang="en-US" sz="2400" i="0" dirty="0">
              <a:solidFill>
                <a:srgbClr val="000000"/>
              </a:solidFill>
              <a:effectLst/>
              <a:ea typeface="Calibri" panose="020F0502020204030204" pitchFamily="34" charset="0"/>
              <a:cs typeface="Calibri" panose="020F0502020204030204" pitchFamily="34" charset="0"/>
            </a:endParaRPr>
          </a:p>
          <a:p>
            <a:pPr marL="800100" lvl="1" indent="-342900">
              <a:lnSpc>
                <a:spcPct val="107000"/>
              </a:lnSpc>
              <a:spcBef>
                <a:spcPts val="0"/>
              </a:spcBef>
              <a:buAutoNum type="arabicPeriod"/>
            </a:pPr>
            <a:r>
              <a:rPr lang="en-US" i="0" dirty="0">
                <a:solidFill>
                  <a:srgbClr val="000000"/>
                </a:solidFill>
                <a:effectLst/>
                <a:ea typeface="Calibri" panose="020F0502020204030204" pitchFamily="34" charset="0"/>
                <a:cs typeface="Calibri" panose="020F0502020204030204" pitchFamily="34" charset="0"/>
              </a:rPr>
              <a:t>The </a:t>
            </a:r>
            <a:r>
              <a:rPr lang="en-US" b="1" i="0" dirty="0">
                <a:solidFill>
                  <a:srgbClr val="000000"/>
                </a:solidFill>
                <a:effectLst/>
                <a:ea typeface="Calibri" panose="020F0502020204030204" pitchFamily="34" charset="0"/>
                <a:cs typeface="Calibri" panose="020F0502020204030204" pitchFamily="34" charset="0"/>
              </a:rPr>
              <a:t>language</a:t>
            </a:r>
            <a:r>
              <a:rPr lang="en-US" i="0" dirty="0">
                <a:solidFill>
                  <a:srgbClr val="000000"/>
                </a:solidFill>
                <a:effectLst/>
                <a:ea typeface="Calibri" panose="020F0502020204030204" pitchFamily="34" charset="0"/>
                <a:cs typeface="Calibri" panose="020F0502020204030204" pitchFamily="34" charset="0"/>
              </a:rPr>
              <a:t> used in the bible.</a:t>
            </a:r>
          </a:p>
          <a:p>
            <a:pPr lvl="2">
              <a:lnSpc>
                <a:spcPct val="100000"/>
              </a:lnSpc>
              <a:spcBef>
                <a:spcPts val="0"/>
              </a:spcBef>
            </a:pPr>
            <a:r>
              <a:rPr lang="en-US" sz="2400" dirty="0">
                <a:solidFill>
                  <a:srgbClr val="000000"/>
                </a:solidFill>
                <a:ea typeface="Calibri" panose="020F0502020204030204" pitchFamily="34" charset="0"/>
                <a:cs typeface="Calibri" panose="020F0502020204030204" pitchFamily="34" charset="0"/>
              </a:rPr>
              <a:t>Conception of </a:t>
            </a:r>
            <a:r>
              <a:rPr lang="en-US" sz="2400" u="sng" dirty="0">
                <a:solidFill>
                  <a:srgbClr val="000000"/>
                </a:solidFill>
                <a:ea typeface="Calibri" panose="020F0502020204030204" pitchFamily="34" charset="0"/>
                <a:cs typeface="Calibri" panose="020F0502020204030204" pitchFamily="34" charset="0"/>
              </a:rPr>
              <a:t>human beings</a:t>
            </a:r>
          </a:p>
          <a:p>
            <a:pPr lvl="2">
              <a:lnSpc>
                <a:spcPct val="100000"/>
              </a:lnSpc>
              <a:spcBef>
                <a:spcPts val="0"/>
              </a:spcBef>
            </a:pPr>
            <a:r>
              <a:rPr lang="en-US" sz="2400" i="0" dirty="0">
                <a:solidFill>
                  <a:srgbClr val="000000"/>
                </a:solidFill>
                <a:effectLst/>
                <a:ea typeface="Calibri" panose="020F0502020204030204" pitchFamily="34" charset="0"/>
                <a:cs typeface="Calibri" panose="020F0502020204030204" pitchFamily="34" charset="0"/>
              </a:rPr>
              <a:t>Conception as </a:t>
            </a:r>
            <a:r>
              <a:rPr lang="en-US" sz="2400" u="sng" dirty="0">
                <a:solidFill>
                  <a:srgbClr val="000000"/>
                </a:solidFill>
                <a:effectLst/>
                <a:ea typeface="Calibri" panose="020F0502020204030204" pitchFamily="34" charset="0"/>
                <a:cs typeface="Calibri" panose="020F0502020204030204" pitchFamily="34" charset="0"/>
              </a:rPr>
              <a:t>part of the process</a:t>
            </a:r>
          </a:p>
          <a:p>
            <a:pPr lvl="2">
              <a:lnSpc>
                <a:spcPct val="100000"/>
              </a:lnSpc>
              <a:spcBef>
                <a:spcPts val="0"/>
              </a:spcBef>
              <a:spcAft>
                <a:spcPts val="1800"/>
              </a:spcAft>
            </a:pPr>
            <a:r>
              <a:rPr lang="en-US" sz="2400" u="sng" dirty="0">
                <a:solidFill>
                  <a:srgbClr val="000000"/>
                </a:solidFill>
                <a:effectLst/>
                <a:ea typeface="Calibri" panose="020F0502020204030204" pitchFamily="34" charset="0"/>
                <a:cs typeface="Calibri" panose="020F0502020204030204" pitchFamily="34" charset="0"/>
              </a:rPr>
              <a:t>Same words</a:t>
            </a:r>
            <a:r>
              <a:rPr lang="en-US" sz="2400" dirty="0">
                <a:solidFill>
                  <a:srgbClr val="000000"/>
                </a:solidFill>
                <a:effectLst/>
                <a:ea typeface="Calibri" panose="020F0502020204030204" pitchFamily="34" charset="0"/>
                <a:cs typeface="Calibri" panose="020F0502020204030204" pitchFamily="34" charset="0"/>
              </a:rPr>
              <a:t> </a:t>
            </a:r>
            <a:r>
              <a:rPr lang="en-US" sz="2400" i="0" dirty="0">
                <a:solidFill>
                  <a:srgbClr val="000000"/>
                </a:solidFill>
                <a:effectLst/>
                <a:ea typeface="Calibri" panose="020F0502020204030204" pitchFamily="34" charset="0"/>
                <a:cs typeface="Calibri" panose="020F0502020204030204" pitchFamily="34" charset="0"/>
              </a:rPr>
              <a:t>describe born/unborn children</a:t>
            </a:r>
          </a:p>
          <a:p>
            <a:pPr marL="800100" lvl="1" indent="-342900">
              <a:lnSpc>
                <a:spcPct val="107000"/>
              </a:lnSpc>
              <a:spcBef>
                <a:spcPts val="0"/>
              </a:spcBef>
              <a:spcAft>
                <a:spcPts val="1800"/>
              </a:spcAft>
              <a:buAutoNum type="arabicPeriod"/>
            </a:pPr>
            <a:r>
              <a:rPr lang="en-US" dirty="0">
                <a:solidFill>
                  <a:srgbClr val="000000"/>
                </a:solidFill>
                <a:ea typeface="Calibri" panose="020F0502020204030204" pitchFamily="34" charset="0"/>
                <a:cs typeface="Calibri" panose="020F0502020204030204" pitchFamily="34" charset="0"/>
              </a:rPr>
              <a:t>The </a:t>
            </a:r>
            <a:r>
              <a:rPr lang="en-US" b="1" dirty="0">
                <a:solidFill>
                  <a:srgbClr val="000000"/>
                </a:solidFill>
                <a:ea typeface="Calibri" panose="020F0502020204030204" pitchFamily="34" charset="0"/>
                <a:cs typeface="Calibri" panose="020F0502020204030204" pitchFamily="34" charset="0"/>
              </a:rPr>
              <a:t>story</a:t>
            </a:r>
            <a:r>
              <a:rPr lang="en-US" dirty="0">
                <a:solidFill>
                  <a:srgbClr val="000000"/>
                </a:solidFill>
                <a:ea typeface="Calibri" panose="020F0502020204030204" pitchFamily="34" charset="0"/>
                <a:cs typeface="Calibri" panose="020F0502020204030204" pitchFamily="34" charset="0"/>
              </a:rPr>
              <a:t> of pregnant Mary visiting pregnant Elizabeth.</a:t>
            </a:r>
          </a:p>
          <a:p>
            <a:pPr marL="457200" lvl="1" indent="0">
              <a:lnSpc>
                <a:spcPct val="107000"/>
              </a:lnSpc>
              <a:spcBef>
                <a:spcPts val="0"/>
              </a:spcBef>
              <a:spcAft>
                <a:spcPts val="1800"/>
              </a:spcAft>
              <a:buNone/>
            </a:pPr>
            <a:r>
              <a:rPr lang="en-US" i="0" dirty="0">
                <a:solidFill>
                  <a:srgbClr val="000000"/>
                </a:solidFill>
                <a:effectLst/>
                <a:ea typeface="Calibri" panose="020F0502020204030204" pitchFamily="34" charset="0"/>
                <a:cs typeface="Calibri" panose="020F0502020204030204" pitchFamily="34" charset="0"/>
              </a:rPr>
              <a:t>3. </a:t>
            </a:r>
            <a:r>
              <a:rPr lang="en-US" b="1" i="0" dirty="0">
                <a:solidFill>
                  <a:srgbClr val="000000"/>
                </a:solidFill>
                <a:effectLst/>
                <a:ea typeface="Calibri" panose="020F0502020204030204" pitchFamily="34" charset="0"/>
                <a:cs typeface="Calibri" panose="020F0502020204030204" pitchFamily="34" charset="0"/>
              </a:rPr>
              <a:t>Science</a:t>
            </a:r>
            <a:r>
              <a:rPr lang="en-US" i="0" dirty="0">
                <a:solidFill>
                  <a:srgbClr val="000000"/>
                </a:solidFill>
                <a:effectLst/>
                <a:ea typeface="Calibri" panose="020F0502020204030204" pitchFamily="34" charset="0"/>
                <a:cs typeface="Calibri" panose="020F0502020204030204" pitchFamily="34" charset="0"/>
              </a:rPr>
              <a:t> affirms what the bible teaches.</a:t>
            </a:r>
          </a:p>
          <a:p>
            <a:pPr marL="457200" lvl="1" indent="0">
              <a:lnSpc>
                <a:spcPct val="107000"/>
              </a:lnSpc>
              <a:spcBef>
                <a:spcPts val="0"/>
              </a:spcBef>
              <a:buNone/>
            </a:pPr>
            <a:r>
              <a:rPr lang="en-US" i="0" dirty="0">
                <a:solidFill>
                  <a:srgbClr val="000000"/>
                </a:solidFill>
                <a:effectLst/>
                <a:ea typeface="Calibri" panose="020F0502020204030204" pitchFamily="34" charset="0"/>
                <a:cs typeface="Calibri" panose="020F0502020204030204" pitchFamily="34" charset="0"/>
              </a:rPr>
              <a:t>4. Life in the Womb is </a:t>
            </a:r>
            <a:r>
              <a:rPr lang="en-US" b="1" i="0" dirty="0">
                <a:solidFill>
                  <a:srgbClr val="000000"/>
                </a:solidFill>
                <a:effectLst/>
                <a:ea typeface="Calibri" panose="020F0502020204030204" pitchFamily="34" charset="0"/>
                <a:cs typeface="Calibri" panose="020F0502020204030204" pitchFamily="34" charset="0"/>
              </a:rPr>
              <a:t>Reason to Praise God</a:t>
            </a:r>
            <a:r>
              <a:rPr lang="en-US" i="0" dirty="0">
                <a:solidFill>
                  <a:srgbClr val="000000"/>
                </a:solidFill>
                <a:effectLst/>
                <a:ea typeface="Calibri" panose="020F0502020204030204" pitchFamily="34" charset="0"/>
                <a:cs typeface="Calibri" panose="020F0502020204030204" pitchFamily="34" charset="0"/>
              </a:rPr>
              <a:t>.</a:t>
            </a:r>
          </a:p>
          <a:p>
            <a:pPr marL="0" marR="0" lvl="0" indent="0">
              <a:lnSpc>
                <a:spcPct val="107000"/>
              </a:lnSpc>
              <a:spcBef>
                <a:spcPts val="0"/>
              </a:spcBef>
              <a:spcAft>
                <a:spcPts val="0"/>
              </a:spcAft>
              <a:buNone/>
            </a:pPr>
            <a:endParaRPr lang="en-US" sz="3200" b="1" i="0" dirty="0">
              <a:solidFill>
                <a:srgbClr val="000000"/>
              </a:solidFill>
              <a:effectLst/>
              <a:ea typeface="Calibri" panose="020F0502020204030204" pitchFamily="34" charset="0"/>
              <a:cs typeface="Calibri" panose="020F0502020204030204" pitchFamily="34" charset="0"/>
            </a:endParaRPr>
          </a:p>
          <a:p>
            <a:pPr marL="0" marR="0" lvl="0" indent="0">
              <a:lnSpc>
                <a:spcPct val="107000"/>
              </a:lnSpc>
              <a:spcBef>
                <a:spcPts val="0"/>
              </a:spcBef>
              <a:spcAft>
                <a:spcPts val="0"/>
              </a:spcAft>
              <a:buNone/>
            </a:pPr>
            <a:endParaRPr lang="en-US" sz="3200" b="1" i="0" dirty="0">
              <a:solidFill>
                <a:srgbClr val="000000"/>
              </a:solidFill>
              <a:effectLst/>
              <a:ea typeface="Calibri" panose="020F0502020204030204" pitchFamily="34" charset="0"/>
              <a:cs typeface="Calibri" panose="020F0502020204030204" pitchFamily="34" charset="0"/>
            </a:endParaRPr>
          </a:p>
          <a:p>
            <a:pPr marL="0" indent="0">
              <a:buNone/>
            </a:pPr>
            <a:endParaRPr lang="en-US" sz="2400" dirty="0"/>
          </a:p>
          <a:p>
            <a:pPr marL="514350" indent="-514350">
              <a:buAutoNum type="arabicPeriod"/>
            </a:pPr>
            <a:endParaRPr lang="en-US" sz="2400" dirty="0"/>
          </a:p>
          <a:p>
            <a:pPr marL="514350" indent="-514350">
              <a:buAutoNum type="arabicPeriod"/>
            </a:pPr>
            <a:endParaRPr lang="en-US" sz="3200" dirty="0"/>
          </a:p>
          <a:p>
            <a:pPr marL="457200" lvl="1" indent="0">
              <a:buFont typeface="Arial" panose="020B0604020202020204" pitchFamily="34" charset="0"/>
              <a:buNone/>
            </a:pPr>
            <a:endParaRPr lang="en-US" sz="2800" dirty="0"/>
          </a:p>
        </p:txBody>
      </p:sp>
    </p:spTree>
    <p:extLst>
      <p:ext uri="{BB962C8B-B14F-4D97-AF65-F5344CB8AC3E}">
        <p14:creationId xmlns:p14="http://schemas.microsoft.com/office/powerpoint/2010/main" val="3615237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5" end="5"/>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1C1D6-89B2-46F0-81CF-386512C5653E}"/>
              </a:ext>
            </a:extLst>
          </p:cNvPr>
          <p:cNvSpPr>
            <a:spLocks noGrp="1"/>
          </p:cNvSpPr>
          <p:nvPr>
            <p:ph type="title"/>
          </p:nvPr>
        </p:nvSpPr>
        <p:spPr>
          <a:xfrm>
            <a:off x="0" y="1"/>
            <a:ext cx="12192000" cy="985519"/>
          </a:xfrm>
          <a:solidFill>
            <a:srgbClr val="FFC000"/>
          </a:solidFill>
        </p:spPr>
        <p:txBody>
          <a:bodyPr>
            <a:normAutofit/>
          </a:bodyPr>
          <a:lstStyle/>
          <a:p>
            <a:pPr>
              <a:spcBef>
                <a:spcPts val="1200"/>
              </a:spcBef>
            </a:pPr>
            <a:r>
              <a:rPr lang="en-US" sz="2800" b="1" u="sng" dirty="0"/>
              <a:t>Question 1 – Part 2</a:t>
            </a:r>
            <a:r>
              <a:rPr lang="en-US" sz="2800" b="1" dirty="0"/>
              <a:t>: 	What is the Unborn? </a:t>
            </a:r>
            <a:br>
              <a:rPr lang="en-US" sz="2800" b="1" dirty="0"/>
            </a:br>
            <a:r>
              <a:rPr lang="en-US" sz="2800" b="1" dirty="0"/>
              <a:t>				When does Human Life Begin?	</a:t>
            </a:r>
          </a:p>
        </p:txBody>
      </p:sp>
      <p:sp>
        <p:nvSpPr>
          <p:cNvPr id="4" name="Content Placeholder 3">
            <a:extLst>
              <a:ext uri="{FF2B5EF4-FFF2-40B4-BE49-F238E27FC236}">
                <a16:creationId xmlns:a16="http://schemas.microsoft.com/office/drawing/2014/main" id="{BE4759BB-643B-4E10-8FBA-025E22106F88}"/>
              </a:ext>
            </a:extLst>
          </p:cNvPr>
          <p:cNvSpPr>
            <a:spLocks noGrp="1"/>
          </p:cNvSpPr>
          <p:nvPr>
            <p:ph sz="half" idx="2"/>
          </p:nvPr>
        </p:nvSpPr>
        <p:spPr>
          <a:xfrm>
            <a:off x="223520" y="1148080"/>
            <a:ext cx="3596640" cy="5514975"/>
          </a:xfrm>
          <a:solidFill>
            <a:schemeClr val="accent1">
              <a:lumMod val="20000"/>
              <a:lumOff val="80000"/>
            </a:schemeClr>
          </a:solidFill>
        </p:spPr>
        <p:txBody>
          <a:bodyPr>
            <a:normAutofit/>
          </a:bodyPr>
          <a:lstStyle/>
          <a:p>
            <a:pPr marL="0" marR="0" lvl="0" indent="0">
              <a:lnSpc>
                <a:spcPct val="107000"/>
              </a:lnSpc>
              <a:spcBef>
                <a:spcPts val="0"/>
              </a:spcBef>
              <a:spcAft>
                <a:spcPts val="0"/>
              </a:spcAft>
              <a:buNone/>
            </a:pPr>
            <a:r>
              <a:rPr lang="en-US" sz="2600" b="1" i="0" u="sng" dirty="0">
                <a:solidFill>
                  <a:srgbClr val="FF0000"/>
                </a:solidFill>
                <a:effectLst/>
                <a:ea typeface="Calibri" panose="020F0502020204030204" pitchFamily="34" charset="0"/>
                <a:cs typeface="Calibri" panose="020F0502020204030204" pitchFamily="34" charset="0"/>
              </a:rPr>
              <a:t>1</a:t>
            </a:r>
            <a:r>
              <a:rPr lang="en-US" sz="2600" b="1" i="0" u="sng" baseline="30000" dirty="0">
                <a:solidFill>
                  <a:srgbClr val="FF0000"/>
                </a:solidFill>
                <a:effectLst/>
                <a:ea typeface="Calibri" panose="020F0502020204030204" pitchFamily="34" charset="0"/>
                <a:cs typeface="Calibri" panose="020F0502020204030204" pitchFamily="34" charset="0"/>
              </a:rPr>
              <a:t>st</a:t>
            </a:r>
            <a:r>
              <a:rPr lang="en-US" sz="2600" b="1" i="0" dirty="0">
                <a:solidFill>
                  <a:srgbClr val="FF0000"/>
                </a:solidFill>
                <a:effectLst/>
                <a:ea typeface="Calibri" panose="020F0502020204030204" pitchFamily="34" charset="0"/>
                <a:cs typeface="Calibri" panose="020F0502020204030204" pitchFamily="34" charset="0"/>
              </a:rPr>
              <a:t>: The language used in the Bible.</a:t>
            </a:r>
          </a:p>
          <a:p>
            <a:pPr marL="457200" marR="0" lvl="0" indent="-457200">
              <a:lnSpc>
                <a:spcPct val="107000"/>
              </a:lnSpc>
              <a:spcBef>
                <a:spcPts val="0"/>
              </a:spcBef>
              <a:spcAft>
                <a:spcPts val="0"/>
              </a:spcAft>
              <a:buFont typeface="+mj-lt"/>
              <a:buAutoNum type="arabicPeriod"/>
            </a:pPr>
            <a:endParaRPr lang="en-US" sz="2400" b="1" dirty="0">
              <a:solidFill>
                <a:srgbClr val="FF0000"/>
              </a:solidFill>
              <a:ea typeface="Calibri" panose="020F0502020204030204" pitchFamily="34" charset="0"/>
              <a:cs typeface="Calibri" panose="020F0502020204030204" pitchFamily="34" charset="0"/>
            </a:endParaRPr>
          </a:p>
          <a:p>
            <a:pPr marL="514350" indent="-514350">
              <a:lnSpc>
                <a:spcPct val="107000"/>
              </a:lnSpc>
              <a:spcBef>
                <a:spcPts val="0"/>
              </a:spcBef>
              <a:buFont typeface="+mj-lt"/>
              <a:buAutoNum type="arabicPeriod"/>
            </a:pPr>
            <a:r>
              <a:rPr lang="en-US" sz="2400" b="1" dirty="0">
                <a:solidFill>
                  <a:srgbClr val="000000"/>
                </a:solidFill>
                <a:ea typeface="Calibri" panose="020F0502020204030204" pitchFamily="34" charset="0"/>
                <a:cs typeface="Calibri" panose="020F0502020204030204" pitchFamily="34" charset="0"/>
              </a:rPr>
              <a:t>Conception </a:t>
            </a:r>
            <a:r>
              <a:rPr lang="en-US" sz="2400" b="1" dirty="0">
                <a:solidFill>
                  <a:srgbClr val="FF0000"/>
                </a:solidFill>
                <a:ea typeface="Calibri" panose="020F0502020204030204" pitchFamily="34" charset="0"/>
                <a:cs typeface="Calibri" panose="020F0502020204030204" pitchFamily="34" charset="0"/>
              </a:rPr>
              <a:t>of human beings</a:t>
            </a:r>
          </a:p>
          <a:p>
            <a:pPr marL="0" indent="0">
              <a:lnSpc>
                <a:spcPct val="107000"/>
              </a:lnSpc>
              <a:spcBef>
                <a:spcPts val="0"/>
              </a:spcBef>
              <a:buNone/>
            </a:pPr>
            <a:endParaRPr lang="en-US" sz="2200" b="1" dirty="0">
              <a:solidFill>
                <a:srgbClr val="000000"/>
              </a:solidFill>
              <a:ea typeface="Calibri" panose="020F0502020204030204" pitchFamily="34" charset="0"/>
              <a:cs typeface="Calibri" panose="020F0502020204030204" pitchFamily="34" charset="0"/>
            </a:endParaRPr>
          </a:p>
          <a:p>
            <a:pPr marL="0" indent="0">
              <a:lnSpc>
                <a:spcPct val="107000"/>
              </a:lnSpc>
              <a:spcBef>
                <a:spcPts val="0"/>
              </a:spcBef>
              <a:buNone/>
            </a:pPr>
            <a:r>
              <a:rPr lang="en-US" sz="2400" b="0" i="0" dirty="0">
                <a:solidFill>
                  <a:srgbClr val="000000"/>
                </a:solidFill>
                <a:effectLst/>
                <a:ea typeface="Calibri" panose="020F0502020204030204" pitchFamily="34" charset="0"/>
                <a:cs typeface="Calibri" panose="020F0502020204030204" pitchFamily="34" charset="0"/>
              </a:rPr>
              <a:t>The language used describes a </a:t>
            </a:r>
            <a:r>
              <a:rPr lang="en-US" sz="2400" b="1" i="0" dirty="0">
                <a:solidFill>
                  <a:srgbClr val="FF0000"/>
                </a:solidFill>
                <a:effectLst/>
                <a:ea typeface="Calibri" panose="020F0502020204030204" pitchFamily="34" charset="0"/>
                <a:cs typeface="Calibri" panose="020F0502020204030204" pitchFamily="34" charset="0"/>
              </a:rPr>
              <a:t>person being conceived </a:t>
            </a:r>
            <a:r>
              <a:rPr lang="en-US" sz="2400" b="0" i="0" dirty="0">
                <a:solidFill>
                  <a:srgbClr val="000000"/>
                </a:solidFill>
                <a:effectLst/>
                <a:ea typeface="Calibri" panose="020F0502020204030204" pitchFamily="34" charset="0"/>
                <a:cs typeface="Calibri" panose="020F0502020204030204" pitchFamily="34" charset="0"/>
              </a:rPr>
              <a:t>– a son, a male child, a daughter, Cain, Enoch, Job – (never a zygote, a bunch of cells etc.)</a:t>
            </a:r>
          </a:p>
          <a:p>
            <a:pPr marR="0" indent="0">
              <a:lnSpc>
                <a:spcPct val="107000"/>
              </a:lnSpc>
              <a:spcBef>
                <a:spcPts val="0"/>
              </a:spcBef>
              <a:spcAft>
                <a:spcPts val="0"/>
              </a:spcAft>
              <a:buNone/>
            </a:pPr>
            <a:endParaRPr lang="en-US" sz="2200" dirty="0">
              <a:solidFill>
                <a:srgbClr val="000000"/>
              </a:solidFill>
              <a:ea typeface="Calibri" panose="020F0502020204030204" pitchFamily="34" charset="0"/>
              <a:cs typeface="Calibri" panose="020F0502020204030204" pitchFamily="34" charset="0"/>
            </a:endParaRPr>
          </a:p>
          <a:p>
            <a:pPr marL="0" indent="0">
              <a:buNone/>
            </a:pPr>
            <a:endParaRPr lang="en-US" b="1" i="0" dirty="0">
              <a:solidFill>
                <a:srgbClr val="000000"/>
              </a:solidFill>
              <a:effectLst/>
              <a:ea typeface="Calibri" panose="020F0502020204030204" pitchFamily="34" charset="0"/>
              <a:cs typeface="Calibri" panose="020F0502020204030204" pitchFamily="34" charset="0"/>
            </a:endParaRPr>
          </a:p>
          <a:p>
            <a:pPr marL="457200" lvl="1" indent="0">
              <a:buNone/>
            </a:pPr>
            <a:endParaRPr lang="en-US" dirty="0"/>
          </a:p>
        </p:txBody>
      </p:sp>
      <p:sp>
        <p:nvSpPr>
          <p:cNvPr id="5" name="Content Placeholder 2">
            <a:extLst>
              <a:ext uri="{FF2B5EF4-FFF2-40B4-BE49-F238E27FC236}">
                <a16:creationId xmlns:a16="http://schemas.microsoft.com/office/drawing/2014/main" id="{9516BEB5-94C8-4E44-A21E-ABDD5DA1C869}"/>
              </a:ext>
            </a:extLst>
          </p:cNvPr>
          <p:cNvSpPr txBox="1">
            <a:spLocks/>
          </p:cNvSpPr>
          <p:nvPr/>
        </p:nvSpPr>
        <p:spPr>
          <a:xfrm>
            <a:off x="4277360" y="1158240"/>
            <a:ext cx="7406640" cy="55149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Bef>
                <a:spcPts val="0"/>
              </a:spcBef>
              <a:buNone/>
            </a:pPr>
            <a:endParaRPr lang="en-US" b="1" dirty="0">
              <a:solidFill>
                <a:srgbClr val="000000"/>
              </a:solidFill>
              <a:ea typeface="Calibri" panose="020F0502020204030204" pitchFamily="34" charset="0"/>
              <a:cs typeface="Calibri" panose="020F0502020204030204" pitchFamily="34" charset="0"/>
            </a:endParaRPr>
          </a:p>
          <a:p>
            <a:pPr>
              <a:lnSpc>
                <a:spcPct val="107000"/>
              </a:lnSpc>
              <a:spcBef>
                <a:spcPts val="0"/>
              </a:spcBef>
            </a:pPr>
            <a:r>
              <a:rPr lang="en-US" sz="2400" b="1" i="0" dirty="0">
                <a:solidFill>
                  <a:srgbClr val="000000"/>
                </a:solidFill>
                <a:effectLst/>
                <a:ea typeface="Calibri" panose="020F0502020204030204" pitchFamily="34" charset="0"/>
                <a:cs typeface="Calibri" panose="020F0502020204030204" pitchFamily="34" charset="0"/>
              </a:rPr>
              <a:t>Jesus</a:t>
            </a:r>
            <a:r>
              <a:rPr lang="en-US" sz="2400" i="0" dirty="0">
                <a:solidFill>
                  <a:srgbClr val="000000"/>
                </a:solidFill>
                <a:effectLst/>
                <a:ea typeface="Calibri" panose="020F0502020204030204" pitchFamily="34" charset="0"/>
                <a:cs typeface="Calibri" panose="020F0502020204030204" pitchFamily="34" charset="0"/>
              </a:rPr>
              <a:t> (Lk 1:31):</a:t>
            </a:r>
            <a:r>
              <a:rPr lang="en-US" sz="2400" b="1" i="0" dirty="0">
                <a:solidFill>
                  <a:srgbClr val="000000"/>
                </a:solidFill>
                <a:effectLst/>
                <a:ea typeface="Calibri" panose="020F0502020204030204" pitchFamily="34" charset="0"/>
                <a:cs typeface="Calibri" panose="020F0502020204030204" pitchFamily="34" charset="0"/>
              </a:rPr>
              <a:t> </a:t>
            </a:r>
            <a:r>
              <a:rPr lang="en-US" sz="2400" b="0" i="0" dirty="0">
                <a:solidFill>
                  <a:srgbClr val="000000"/>
                </a:solidFill>
                <a:effectLst/>
                <a:ea typeface="Calibri" panose="020F0502020204030204" pitchFamily="34" charset="0"/>
                <a:cs typeface="Calibri" panose="020F0502020204030204" pitchFamily="34" charset="0"/>
              </a:rPr>
              <a:t>Mary is told she will </a:t>
            </a:r>
            <a:r>
              <a:rPr lang="en-US" sz="2400" b="1" i="0" dirty="0">
                <a:solidFill>
                  <a:srgbClr val="FF0000"/>
                </a:solidFill>
                <a:effectLst/>
                <a:ea typeface="Calibri" panose="020F0502020204030204" pitchFamily="34" charset="0"/>
                <a:cs typeface="Calibri" panose="020F0502020204030204" pitchFamily="34" charset="0"/>
              </a:rPr>
              <a:t>“</a:t>
            </a:r>
            <a:r>
              <a:rPr lang="en-US" sz="2400" b="1" i="1" dirty="0">
                <a:solidFill>
                  <a:srgbClr val="FF0000"/>
                </a:solidFill>
                <a:effectLst/>
                <a:ea typeface="Calibri" panose="020F0502020204030204" pitchFamily="34" charset="0"/>
                <a:cs typeface="Calibri" panose="020F0502020204030204" pitchFamily="34" charset="0"/>
              </a:rPr>
              <a:t>conceive in her womb and give birth to a Son.”</a:t>
            </a:r>
            <a:endParaRPr lang="en-US" sz="2400" b="0" i="0" dirty="0">
              <a:solidFill>
                <a:srgbClr val="000000"/>
              </a:solidFill>
              <a:effectLst/>
              <a:ea typeface="Calibri" panose="020F0502020204030204" pitchFamily="34" charset="0"/>
              <a:cs typeface="Calibri" panose="020F0502020204030204" pitchFamily="34" charset="0"/>
            </a:endParaRPr>
          </a:p>
          <a:p>
            <a:pPr>
              <a:lnSpc>
                <a:spcPct val="107000"/>
              </a:lnSpc>
              <a:spcBef>
                <a:spcPts val="0"/>
              </a:spcBef>
            </a:pPr>
            <a:endParaRPr lang="en-US" sz="2400" b="1" i="0" dirty="0">
              <a:solidFill>
                <a:srgbClr val="000000"/>
              </a:solidFill>
              <a:effectLst/>
              <a:ea typeface="Calibri" panose="020F0502020204030204" pitchFamily="34" charset="0"/>
              <a:cs typeface="Calibri" panose="020F0502020204030204" pitchFamily="34" charset="0"/>
            </a:endParaRPr>
          </a:p>
          <a:p>
            <a:pPr>
              <a:lnSpc>
                <a:spcPct val="107000"/>
              </a:lnSpc>
              <a:spcBef>
                <a:spcPts val="0"/>
              </a:spcBef>
            </a:pPr>
            <a:r>
              <a:rPr lang="en-US" sz="2400" b="1" i="0" dirty="0">
                <a:solidFill>
                  <a:srgbClr val="000000"/>
                </a:solidFill>
                <a:effectLst/>
                <a:ea typeface="Calibri" panose="020F0502020204030204" pitchFamily="34" charset="0"/>
                <a:cs typeface="Calibri" panose="020F0502020204030204" pitchFamily="34" charset="0"/>
              </a:rPr>
              <a:t>John </a:t>
            </a:r>
            <a:r>
              <a:rPr lang="en-US" sz="2400" i="0" dirty="0">
                <a:solidFill>
                  <a:srgbClr val="000000"/>
                </a:solidFill>
                <a:effectLst/>
                <a:ea typeface="Calibri" panose="020F0502020204030204" pitchFamily="34" charset="0"/>
                <a:cs typeface="Calibri" panose="020F0502020204030204" pitchFamily="34" charset="0"/>
              </a:rPr>
              <a:t>(Lk 1:36):</a:t>
            </a:r>
            <a:r>
              <a:rPr lang="en-US" sz="2400" b="1" i="0" dirty="0">
                <a:solidFill>
                  <a:srgbClr val="000000"/>
                </a:solidFill>
                <a:effectLst/>
                <a:ea typeface="Calibri" panose="020F0502020204030204" pitchFamily="34" charset="0"/>
                <a:cs typeface="Calibri" panose="020F0502020204030204" pitchFamily="34" charset="0"/>
              </a:rPr>
              <a:t> </a:t>
            </a:r>
            <a:r>
              <a:rPr lang="en-US" sz="2400" b="0" i="0" dirty="0">
                <a:solidFill>
                  <a:srgbClr val="000000"/>
                </a:solidFill>
                <a:effectLst/>
                <a:ea typeface="Calibri" panose="020F0502020204030204" pitchFamily="34" charset="0"/>
                <a:cs typeface="Calibri" panose="020F0502020204030204" pitchFamily="34" charset="0"/>
              </a:rPr>
              <a:t>Mary is told that Elizabeth </a:t>
            </a:r>
            <a:r>
              <a:rPr lang="en-US" sz="2400" b="1" i="0" dirty="0">
                <a:solidFill>
                  <a:srgbClr val="FF0000"/>
                </a:solidFill>
                <a:effectLst/>
                <a:ea typeface="Calibri" panose="020F0502020204030204" pitchFamily="34" charset="0"/>
                <a:cs typeface="Calibri" panose="020F0502020204030204" pitchFamily="34" charset="0"/>
              </a:rPr>
              <a:t>“</a:t>
            </a:r>
            <a:r>
              <a:rPr lang="en-US" sz="2400" b="1" i="1" dirty="0">
                <a:solidFill>
                  <a:srgbClr val="FF0000"/>
                </a:solidFill>
                <a:effectLst/>
                <a:ea typeface="Calibri" panose="020F0502020204030204" pitchFamily="34" charset="0"/>
                <a:cs typeface="Calibri" panose="020F0502020204030204" pitchFamily="34" charset="0"/>
              </a:rPr>
              <a:t>has also conceived a son.”</a:t>
            </a:r>
          </a:p>
          <a:p>
            <a:pPr>
              <a:lnSpc>
                <a:spcPct val="107000"/>
              </a:lnSpc>
              <a:spcBef>
                <a:spcPts val="0"/>
              </a:spcBef>
            </a:pPr>
            <a:endParaRPr lang="en-US" sz="2400" b="1" dirty="0">
              <a:ea typeface="Calibri" panose="020F0502020204030204" pitchFamily="34" charset="0"/>
              <a:cs typeface="Calibri" panose="020F0502020204030204" pitchFamily="34" charset="0"/>
            </a:endParaRPr>
          </a:p>
          <a:p>
            <a:pPr marL="914400" lvl="2" indent="0">
              <a:lnSpc>
                <a:spcPct val="107000"/>
              </a:lnSpc>
              <a:spcBef>
                <a:spcPts val="0"/>
              </a:spcBef>
              <a:buNone/>
            </a:pPr>
            <a:r>
              <a:rPr lang="en-US" sz="2400" b="1" i="0" dirty="0">
                <a:solidFill>
                  <a:srgbClr val="000000"/>
                </a:solidFill>
                <a:effectLst/>
                <a:ea typeface="Calibri" panose="020F0502020204030204" pitchFamily="34" charset="0"/>
                <a:cs typeface="Calibri" panose="020F0502020204030204" pitchFamily="34" charset="0"/>
              </a:rPr>
              <a:t>Questions.</a:t>
            </a:r>
          </a:p>
          <a:p>
            <a:pPr lvl="2" indent="0">
              <a:lnSpc>
                <a:spcPct val="107000"/>
              </a:lnSpc>
              <a:spcBef>
                <a:spcPts val="0"/>
              </a:spcBef>
              <a:buNone/>
            </a:pPr>
            <a:r>
              <a:rPr lang="en-US" sz="2400" b="0" i="0" dirty="0">
                <a:solidFill>
                  <a:srgbClr val="000000"/>
                </a:solidFill>
                <a:effectLst/>
                <a:ea typeface="Calibri" panose="020F0502020204030204" pitchFamily="34" charset="0"/>
                <a:cs typeface="Calibri" panose="020F0502020204030204" pitchFamily="34" charset="0"/>
              </a:rPr>
              <a:t>What did Mary and Elizabeth conceive?</a:t>
            </a:r>
          </a:p>
          <a:p>
            <a:pPr lvl="2" indent="0">
              <a:lnSpc>
                <a:spcPct val="107000"/>
              </a:lnSpc>
              <a:spcBef>
                <a:spcPts val="0"/>
              </a:spcBef>
              <a:buNone/>
            </a:pPr>
            <a:r>
              <a:rPr lang="en-US" sz="2400" b="1" dirty="0">
                <a:solidFill>
                  <a:srgbClr val="FF0000"/>
                </a:solidFill>
                <a:ea typeface="Calibri" panose="020F0502020204030204" pitchFamily="34" charset="0"/>
                <a:cs typeface="Calibri" panose="020F0502020204030204" pitchFamily="34" charset="0"/>
              </a:rPr>
              <a:t>			Sons!</a:t>
            </a:r>
            <a:endParaRPr lang="en-US" sz="2400" b="1" i="0" dirty="0">
              <a:solidFill>
                <a:srgbClr val="FF0000"/>
              </a:solidFill>
              <a:effectLst/>
              <a:ea typeface="Calibri" panose="020F0502020204030204" pitchFamily="34" charset="0"/>
              <a:cs typeface="Calibri" panose="020F0502020204030204" pitchFamily="34" charset="0"/>
            </a:endParaRPr>
          </a:p>
          <a:p>
            <a:pPr lvl="2" indent="0">
              <a:lnSpc>
                <a:spcPct val="107000"/>
              </a:lnSpc>
              <a:spcBef>
                <a:spcPts val="0"/>
              </a:spcBef>
              <a:buNone/>
            </a:pPr>
            <a:r>
              <a:rPr lang="en-US" sz="2400" b="0" i="0" dirty="0">
                <a:solidFill>
                  <a:srgbClr val="000000"/>
                </a:solidFill>
                <a:effectLst/>
                <a:ea typeface="Calibri" panose="020F0502020204030204" pitchFamily="34" charset="0"/>
                <a:cs typeface="Calibri" panose="020F0502020204030204" pitchFamily="34" charset="0"/>
              </a:rPr>
              <a:t>When did Jesus and John become sons? </a:t>
            </a:r>
          </a:p>
          <a:p>
            <a:pPr lvl="2" indent="0">
              <a:lnSpc>
                <a:spcPct val="107000"/>
              </a:lnSpc>
              <a:spcBef>
                <a:spcPts val="0"/>
              </a:spcBef>
              <a:buNone/>
            </a:pPr>
            <a:r>
              <a:rPr lang="en-US" sz="2400" b="1" dirty="0">
                <a:solidFill>
                  <a:srgbClr val="FF0000"/>
                </a:solidFill>
                <a:ea typeface="Calibri" panose="020F0502020204030204" pitchFamily="34" charset="0"/>
                <a:cs typeface="Calibri" panose="020F0502020204030204" pitchFamily="34" charset="0"/>
              </a:rPr>
              <a:t>			When they were conceived!</a:t>
            </a:r>
            <a:endParaRPr lang="en-US" sz="2400" b="1" i="0" dirty="0">
              <a:solidFill>
                <a:srgbClr val="FF0000"/>
              </a:solidFill>
              <a:effectLst/>
              <a:ea typeface="Calibri" panose="020F0502020204030204" pitchFamily="34" charset="0"/>
              <a:cs typeface="Calibri" panose="020F0502020204030204" pitchFamily="34" charset="0"/>
            </a:endParaRPr>
          </a:p>
          <a:p>
            <a:pPr lvl="1" indent="0">
              <a:lnSpc>
                <a:spcPct val="107000"/>
              </a:lnSpc>
              <a:spcBef>
                <a:spcPts val="0"/>
              </a:spcBef>
              <a:buNone/>
            </a:pPr>
            <a:endParaRPr lang="en-US" sz="2000" b="0" i="0" dirty="0">
              <a:solidFill>
                <a:srgbClr val="000000"/>
              </a:solidFill>
              <a:effectLst/>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5857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1C1D6-89B2-46F0-81CF-386512C5653E}"/>
              </a:ext>
            </a:extLst>
          </p:cNvPr>
          <p:cNvSpPr>
            <a:spLocks noGrp="1"/>
          </p:cNvSpPr>
          <p:nvPr>
            <p:ph type="title"/>
          </p:nvPr>
        </p:nvSpPr>
        <p:spPr>
          <a:xfrm>
            <a:off x="0" y="1"/>
            <a:ext cx="12192000" cy="985519"/>
          </a:xfrm>
          <a:solidFill>
            <a:srgbClr val="FFC000"/>
          </a:solidFill>
        </p:spPr>
        <p:txBody>
          <a:bodyPr>
            <a:normAutofit/>
          </a:bodyPr>
          <a:lstStyle/>
          <a:p>
            <a:pPr>
              <a:spcBef>
                <a:spcPts val="1200"/>
              </a:spcBef>
            </a:pPr>
            <a:r>
              <a:rPr lang="en-US" sz="2800" b="1" u="sng" dirty="0"/>
              <a:t>Question 1 – Part 2</a:t>
            </a:r>
            <a:r>
              <a:rPr lang="en-US" sz="2800" b="1" dirty="0"/>
              <a:t>: 	What is the Unborn? </a:t>
            </a:r>
            <a:br>
              <a:rPr lang="en-US" sz="2800" b="1" dirty="0"/>
            </a:br>
            <a:r>
              <a:rPr lang="en-US" sz="2800" b="1" dirty="0"/>
              <a:t>				When does Human Life Begin?	</a:t>
            </a:r>
          </a:p>
        </p:txBody>
      </p:sp>
      <p:sp>
        <p:nvSpPr>
          <p:cNvPr id="4" name="Content Placeholder 3">
            <a:extLst>
              <a:ext uri="{FF2B5EF4-FFF2-40B4-BE49-F238E27FC236}">
                <a16:creationId xmlns:a16="http://schemas.microsoft.com/office/drawing/2014/main" id="{BE4759BB-643B-4E10-8FBA-025E22106F88}"/>
              </a:ext>
            </a:extLst>
          </p:cNvPr>
          <p:cNvSpPr>
            <a:spLocks noGrp="1"/>
          </p:cNvSpPr>
          <p:nvPr>
            <p:ph sz="half" idx="2"/>
          </p:nvPr>
        </p:nvSpPr>
        <p:spPr>
          <a:xfrm>
            <a:off x="223520" y="1148080"/>
            <a:ext cx="3596640" cy="5514975"/>
          </a:xfrm>
          <a:solidFill>
            <a:schemeClr val="accent1">
              <a:lumMod val="20000"/>
              <a:lumOff val="80000"/>
            </a:schemeClr>
          </a:solidFill>
        </p:spPr>
        <p:txBody>
          <a:bodyPr>
            <a:normAutofit lnSpcReduction="10000"/>
          </a:bodyPr>
          <a:lstStyle/>
          <a:p>
            <a:pPr marL="0" marR="0" lvl="0" indent="0">
              <a:lnSpc>
                <a:spcPct val="107000"/>
              </a:lnSpc>
              <a:spcBef>
                <a:spcPts val="0"/>
              </a:spcBef>
              <a:spcAft>
                <a:spcPts val="0"/>
              </a:spcAft>
              <a:buNone/>
            </a:pPr>
            <a:r>
              <a:rPr lang="en-US" sz="2600" b="1" i="0" u="sng" dirty="0">
                <a:solidFill>
                  <a:srgbClr val="FF0000"/>
                </a:solidFill>
                <a:effectLst/>
                <a:ea typeface="Calibri" panose="020F0502020204030204" pitchFamily="34" charset="0"/>
                <a:cs typeface="Calibri" panose="020F0502020204030204" pitchFamily="34" charset="0"/>
              </a:rPr>
              <a:t>1</a:t>
            </a:r>
            <a:r>
              <a:rPr lang="en-US" sz="2600" b="1" i="0" u="sng" baseline="30000" dirty="0">
                <a:solidFill>
                  <a:srgbClr val="FF0000"/>
                </a:solidFill>
                <a:effectLst/>
                <a:ea typeface="Calibri" panose="020F0502020204030204" pitchFamily="34" charset="0"/>
                <a:cs typeface="Calibri" panose="020F0502020204030204" pitchFamily="34" charset="0"/>
              </a:rPr>
              <a:t>st</a:t>
            </a:r>
            <a:r>
              <a:rPr lang="en-US" sz="2600" b="1" i="0" dirty="0">
                <a:solidFill>
                  <a:srgbClr val="FF0000"/>
                </a:solidFill>
                <a:effectLst/>
                <a:ea typeface="Calibri" panose="020F0502020204030204" pitchFamily="34" charset="0"/>
                <a:cs typeface="Calibri" panose="020F0502020204030204" pitchFamily="34" charset="0"/>
              </a:rPr>
              <a:t>: The language used in the Bible.</a:t>
            </a:r>
          </a:p>
          <a:p>
            <a:pPr marL="457200" marR="0" lvl="0" indent="-457200">
              <a:lnSpc>
                <a:spcPct val="107000"/>
              </a:lnSpc>
              <a:spcBef>
                <a:spcPts val="0"/>
              </a:spcBef>
              <a:spcAft>
                <a:spcPts val="0"/>
              </a:spcAft>
              <a:buFont typeface="+mj-lt"/>
              <a:buAutoNum type="arabicPeriod"/>
            </a:pPr>
            <a:endParaRPr lang="en-US" sz="2400" b="1" dirty="0">
              <a:solidFill>
                <a:srgbClr val="FF0000"/>
              </a:solidFill>
              <a:ea typeface="Calibri" panose="020F0502020204030204" pitchFamily="34" charset="0"/>
              <a:cs typeface="Calibri" panose="020F0502020204030204" pitchFamily="34" charset="0"/>
            </a:endParaRPr>
          </a:p>
          <a:p>
            <a:pPr marR="0" indent="0">
              <a:lnSpc>
                <a:spcPct val="107000"/>
              </a:lnSpc>
              <a:spcBef>
                <a:spcPts val="0"/>
              </a:spcBef>
              <a:spcAft>
                <a:spcPts val="0"/>
              </a:spcAft>
              <a:buNone/>
            </a:pPr>
            <a:endParaRPr lang="en-US" sz="2200" dirty="0">
              <a:solidFill>
                <a:srgbClr val="000000"/>
              </a:solidFill>
              <a:ea typeface="Calibri" panose="020F0502020204030204" pitchFamily="34" charset="0"/>
              <a:cs typeface="Calibri" panose="020F0502020204030204" pitchFamily="34" charset="0"/>
            </a:endParaRPr>
          </a:p>
          <a:p>
            <a:pPr marL="514350" indent="-514350">
              <a:buFont typeface="+mj-lt"/>
              <a:buAutoNum type="arabicPeriod" startAt="2"/>
            </a:pPr>
            <a:r>
              <a:rPr lang="en-US" sz="2400" b="1" i="0" dirty="0">
                <a:solidFill>
                  <a:srgbClr val="000000"/>
                </a:solidFill>
                <a:effectLst/>
                <a:ea typeface="Calibri" panose="020F0502020204030204" pitchFamily="34" charset="0"/>
                <a:cs typeface="Calibri" panose="020F0502020204030204" pitchFamily="34" charset="0"/>
              </a:rPr>
              <a:t>Conception </a:t>
            </a:r>
            <a:r>
              <a:rPr lang="en-US" sz="2400" b="1" i="0" dirty="0">
                <a:solidFill>
                  <a:srgbClr val="FF0000"/>
                </a:solidFill>
                <a:effectLst/>
                <a:ea typeface="Calibri" panose="020F0502020204030204" pitchFamily="34" charset="0"/>
                <a:cs typeface="Calibri" panose="020F0502020204030204" pitchFamily="34" charset="0"/>
              </a:rPr>
              <a:t>as part of the human process</a:t>
            </a:r>
          </a:p>
          <a:p>
            <a:pPr marL="0" indent="0">
              <a:buNone/>
            </a:pPr>
            <a:r>
              <a:rPr lang="en-US" sz="2200" dirty="0">
                <a:solidFill>
                  <a:srgbClr val="000000"/>
                </a:solidFill>
                <a:ea typeface="Calibri" panose="020F0502020204030204" pitchFamily="34" charset="0"/>
                <a:cs typeface="Calibri" panose="020F0502020204030204" pitchFamily="34" charset="0"/>
              </a:rPr>
              <a:t>         - </a:t>
            </a:r>
            <a:r>
              <a:rPr lang="en-US" sz="2200" u="sng" dirty="0">
                <a:solidFill>
                  <a:srgbClr val="000000"/>
                </a:solidFill>
                <a:ea typeface="Calibri" panose="020F0502020204030204" pitchFamily="34" charset="0"/>
                <a:cs typeface="Calibri" panose="020F0502020204030204" pitchFamily="34" charset="0"/>
              </a:rPr>
              <a:t>Conception</a:t>
            </a:r>
            <a:r>
              <a:rPr lang="en-US" sz="2200" dirty="0">
                <a:solidFill>
                  <a:srgbClr val="000000"/>
                </a:solidFill>
                <a:ea typeface="Calibri" panose="020F0502020204030204" pitchFamily="34" charset="0"/>
                <a:cs typeface="Calibri" panose="020F0502020204030204" pitchFamily="34" charset="0"/>
              </a:rPr>
              <a:t> and </a:t>
            </a:r>
            <a:r>
              <a:rPr lang="en-US" sz="2200" u="sng" dirty="0">
                <a:solidFill>
                  <a:srgbClr val="000000"/>
                </a:solidFill>
                <a:ea typeface="Calibri" panose="020F0502020204030204" pitchFamily="34" charset="0"/>
                <a:cs typeface="Calibri" panose="020F0502020204030204" pitchFamily="34" charset="0"/>
              </a:rPr>
              <a:t>birth</a:t>
            </a:r>
            <a:r>
              <a:rPr lang="en-US" sz="2200" dirty="0">
                <a:solidFill>
                  <a:srgbClr val="000000"/>
                </a:solidFill>
                <a:ea typeface="Calibri" panose="020F0502020204030204" pitchFamily="34" charset="0"/>
                <a:cs typeface="Calibri" panose="020F0502020204030204" pitchFamily="34" charset="0"/>
              </a:rPr>
              <a:t>!</a:t>
            </a:r>
            <a:endParaRPr lang="en-US" sz="2200" i="0" dirty="0">
              <a:solidFill>
                <a:srgbClr val="000000"/>
              </a:solidFill>
              <a:effectLst/>
              <a:ea typeface="Calibri" panose="020F0502020204030204" pitchFamily="34" charset="0"/>
              <a:cs typeface="Calibri" panose="020F0502020204030204" pitchFamily="34" charset="0"/>
            </a:endParaRPr>
          </a:p>
          <a:p>
            <a:pPr marL="0" indent="0">
              <a:buNone/>
            </a:pPr>
            <a:endParaRPr lang="en-US" sz="2200" i="0" dirty="0">
              <a:solidFill>
                <a:srgbClr val="000000"/>
              </a:solidFill>
              <a:effectLst/>
              <a:ea typeface="Calibri" panose="020F0502020204030204" pitchFamily="34" charset="0"/>
              <a:cs typeface="Calibri" panose="020F0502020204030204" pitchFamily="34" charset="0"/>
            </a:endParaRPr>
          </a:p>
          <a:p>
            <a:pPr marL="0" indent="0">
              <a:buNone/>
            </a:pPr>
            <a:r>
              <a:rPr lang="en-US" sz="2400" i="0" dirty="0">
                <a:solidFill>
                  <a:srgbClr val="000000"/>
                </a:solidFill>
                <a:effectLst/>
                <a:ea typeface="Calibri" panose="020F0502020204030204" pitchFamily="34" charset="0"/>
                <a:cs typeface="Calibri" panose="020F0502020204030204" pitchFamily="34" charset="0"/>
              </a:rPr>
              <a:t>Conception and birth are </a:t>
            </a:r>
            <a:r>
              <a:rPr lang="en-US" sz="2400" b="1" i="0" dirty="0">
                <a:solidFill>
                  <a:srgbClr val="FF0000"/>
                </a:solidFill>
                <a:effectLst/>
                <a:ea typeface="Calibri" panose="020F0502020204030204" pitchFamily="34" charset="0"/>
                <a:cs typeface="Calibri" panose="020F0502020204030204" pitchFamily="34" charset="0"/>
              </a:rPr>
              <a:t>two significant events in the life of </a:t>
            </a:r>
            <a:r>
              <a:rPr lang="en-US" sz="2400" b="1" i="0" u="sng" dirty="0">
                <a:solidFill>
                  <a:srgbClr val="FF0000"/>
                </a:solidFill>
                <a:effectLst/>
                <a:ea typeface="Calibri" panose="020F0502020204030204" pitchFamily="34" charset="0"/>
                <a:cs typeface="Calibri" panose="020F0502020204030204" pitchFamily="34" charset="0"/>
              </a:rPr>
              <a:t>every human </a:t>
            </a:r>
            <a:r>
              <a:rPr lang="en-US" sz="2400" b="1" i="0" dirty="0">
                <a:solidFill>
                  <a:srgbClr val="FF0000"/>
                </a:solidFill>
                <a:effectLst/>
                <a:ea typeface="Calibri" panose="020F0502020204030204" pitchFamily="34" charset="0"/>
                <a:cs typeface="Calibri" panose="020F0502020204030204" pitchFamily="34" charset="0"/>
              </a:rPr>
              <a:t>being / person. </a:t>
            </a:r>
          </a:p>
          <a:p>
            <a:r>
              <a:rPr lang="en-US" sz="2400" b="1" dirty="0">
                <a:solidFill>
                  <a:srgbClr val="FF0000"/>
                </a:solidFill>
                <a:ea typeface="Calibri" panose="020F0502020204030204" pitchFamily="34" charset="0"/>
                <a:cs typeface="Calibri" panose="020F0502020204030204" pitchFamily="34" charset="0"/>
              </a:rPr>
              <a:t>Conception is the </a:t>
            </a:r>
            <a:r>
              <a:rPr lang="en-US" sz="2400" b="1" u="sng" dirty="0">
                <a:solidFill>
                  <a:srgbClr val="FF0000"/>
                </a:solidFill>
                <a:ea typeface="Calibri" panose="020F0502020204030204" pitchFamily="34" charset="0"/>
                <a:cs typeface="Calibri" panose="020F0502020204030204" pitchFamily="34" charset="0"/>
              </a:rPr>
              <a:t>very first event</a:t>
            </a:r>
            <a:r>
              <a:rPr lang="en-US" sz="2400" b="1" dirty="0">
                <a:solidFill>
                  <a:srgbClr val="FF0000"/>
                </a:solidFill>
                <a:ea typeface="Calibri" panose="020F0502020204030204" pitchFamily="34" charset="0"/>
                <a:cs typeface="Calibri" panose="020F0502020204030204" pitchFamily="34" charset="0"/>
              </a:rPr>
              <a:t> in every life!</a:t>
            </a:r>
            <a:endParaRPr lang="en-US" sz="2400" b="1" i="0" dirty="0">
              <a:solidFill>
                <a:srgbClr val="FF0000"/>
              </a:solidFill>
              <a:effectLst/>
              <a:ea typeface="Calibri" panose="020F0502020204030204" pitchFamily="34" charset="0"/>
              <a:cs typeface="Calibri" panose="020F0502020204030204" pitchFamily="34" charset="0"/>
            </a:endParaRPr>
          </a:p>
          <a:p>
            <a:pPr marL="0" indent="0">
              <a:buNone/>
            </a:pPr>
            <a:endParaRPr lang="en-US" b="1" i="0" dirty="0">
              <a:solidFill>
                <a:srgbClr val="000000"/>
              </a:solidFill>
              <a:effectLst/>
              <a:ea typeface="Calibri" panose="020F0502020204030204" pitchFamily="34" charset="0"/>
              <a:cs typeface="Calibri" panose="020F0502020204030204" pitchFamily="34" charset="0"/>
            </a:endParaRPr>
          </a:p>
          <a:p>
            <a:pPr marL="457200" lvl="1" indent="0">
              <a:buNone/>
            </a:pPr>
            <a:endParaRPr lang="en-US" dirty="0"/>
          </a:p>
        </p:txBody>
      </p:sp>
      <p:sp>
        <p:nvSpPr>
          <p:cNvPr id="5" name="Content Placeholder 2">
            <a:extLst>
              <a:ext uri="{FF2B5EF4-FFF2-40B4-BE49-F238E27FC236}">
                <a16:creationId xmlns:a16="http://schemas.microsoft.com/office/drawing/2014/main" id="{9516BEB5-94C8-4E44-A21E-ABDD5DA1C869}"/>
              </a:ext>
            </a:extLst>
          </p:cNvPr>
          <p:cNvSpPr txBox="1">
            <a:spLocks/>
          </p:cNvSpPr>
          <p:nvPr/>
        </p:nvSpPr>
        <p:spPr>
          <a:xfrm>
            <a:off x="4064000" y="1158240"/>
            <a:ext cx="7904480" cy="55149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7000"/>
              </a:lnSpc>
              <a:spcBef>
                <a:spcPts val="0"/>
              </a:spcBef>
              <a:spcAft>
                <a:spcPts val="600"/>
              </a:spcAft>
            </a:pPr>
            <a:r>
              <a:rPr lang="en-US" sz="2200" b="1" i="0" dirty="0">
                <a:solidFill>
                  <a:srgbClr val="000000"/>
                </a:solidFill>
                <a:effectLst/>
                <a:ea typeface="Calibri" panose="020F0502020204030204" pitchFamily="34" charset="0"/>
                <a:cs typeface="Calibri" panose="020F0502020204030204" pitchFamily="34" charset="0"/>
              </a:rPr>
              <a:t>Cain</a:t>
            </a:r>
            <a:r>
              <a:rPr lang="en-US" sz="2200" i="0" dirty="0">
                <a:solidFill>
                  <a:srgbClr val="000000"/>
                </a:solidFill>
                <a:effectLst/>
                <a:ea typeface="Calibri" panose="020F0502020204030204" pitchFamily="34" charset="0"/>
                <a:cs typeface="Calibri" panose="020F0502020204030204" pitchFamily="34" charset="0"/>
              </a:rPr>
              <a:t> (Gen. 4:1):</a:t>
            </a:r>
            <a:r>
              <a:rPr lang="en-US" sz="2200" b="0" i="0" dirty="0">
                <a:solidFill>
                  <a:srgbClr val="000000"/>
                </a:solidFill>
                <a:effectLst/>
                <a:ea typeface="Calibri" panose="020F0502020204030204" pitchFamily="34" charset="0"/>
                <a:cs typeface="Calibri" panose="020F0502020204030204" pitchFamily="34" charset="0"/>
              </a:rPr>
              <a:t> “…Adam knew Eve his wife; and </a:t>
            </a:r>
            <a:r>
              <a:rPr lang="en-US" sz="2200" b="1" i="1" dirty="0">
                <a:solidFill>
                  <a:srgbClr val="FF0000"/>
                </a:solidFill>
                <a:effectLst/>
                <a:ea typeface="Calibri" panose="020F0502020204030204" pitchFamily="34" charset="0"/>
                <a:cs typeface="Calibri" panose="020F0502020204030204" pitchFamily="34" charset="0"/>
              </a:rPr>
              <a:t>she conceived and bore Cain.”</a:t>
            </a:r>
            <a:r>
              <a:rPr lang="en-US" sz="2200" b="0" i="0" dirty="0">
                <a:solidFill>
                  <a:srgbClr val="000000"/>
                </a:solidFill>
                <a:effectLst/>
                <a:ea typeface="Calibri" panose="020F0502020204030204" pitchFamily="34" charset="0"/>
                <a:cs typeface="Calibri" panose="020F0502020204030204" pitchFamily="34" charset="0"/>
              </a:rPr>
              <a:t> </a:t>
            </a:r>
          </a:p>
          <a:p>
            <a:pPr>
              <a:lnSpc>
                <a:spcPct val="107000"/>
              </a:lnSpc>
              <a:spcBef>
                <a:spcPts val="0"/>
              </a:spcBef>
            </a:pPr>
            <a:r>
              <a:rPr lang="en-US" sz="2200" b="1" dirty="0">
                <a:solidFill>
                  <a:srgbClr val="000000"/>
                </a:solidFill>
                <a:ea typeface="Calibri" panose="020F0502020204030204" pitchFamily="34" charset="0"/>
                <a:cs typeface="Calibri" panose="020F0502020204030204" pitchFamily="34" charset="0"/>
              </a:rPr>
              <a:t>Enoch</a:t>
            </a:r>
            <a:r>
              <a:rPr lang="en-US" sz="2200" dirty="0">
                <a:solidFill>
                  <a:srgbClr val="000000"/>
                </a:solidFill>
                <a:ea typeface="Calibri" panose="020F0502020204030204" pitchFamily="34" charset="0"/>
                <a:cs typeface="Calibri" panose="020F0502020204030204" pitchFamily="34" charset="0"/>
              </a:rPr>
              <a:t> (Gen. 4:17): “…Cain knew his wife, and </a:t>
            </a:r>
            <a:r>
              <a:rPr lang="en-US" sz="2200" b="1" i="1" dirty="0">
                <a:solidFill>
                  <a:srgbClr val="FF0000"/>
                </a:solidFill>
                <a:ea typeface="Calibri" panose="020F0502020204030204" pitchFamily="34" charset="0"/>
                <a:cs typeface="Calibri" panose="020F0502020204030204" pitchFamily="34" charset="0"/>
              </a:rPr>
              <a:t>she conceived </a:t>
            </a:r>
          </a:p>
          <a:p>
            <a:pPr marL="0" indent="0">
              <a:lnSpc>
                <a:spcPct val="107000"/>
              </a:lnSpc>
              <a:spcBef>
                <a:spcPts val="0"/>
              </a:spcBef>
              <a:spcAft>
                <a:spcPts val="2400"/>
              </a:spcAft>
              <a:buNone/>
            </a:pPr>
            <a:r>
              <a:rPr lang="en-US" sz="2200" b="1" i="1" dirty="0">
                <a:solidFill>
                  <a:srgbClr val="FF0000"/>
                </a:solidFill>
                <a:ea typeface="Calibri" panose="020F0502020204030204" pitchFamily="34" charset="0"/>
                <a:cs typeface="Calibri" panose="020F0502020204030204" pitchFamily="34" charset="0"/>
              </a:rPr>
              <a:t>    and bore Enoch</a:t>
            </a:r>
            <a:r>
              <a:rPr lang="en-US" sz="2200" b="1" dirty="0">
                <a:solidFill>
                  <a:srgbClr val="FF0000"/>
                </a:solidFill>
                <a:ea typeface="Calibri" panose="020F0502020204030204" pitchFamily="34" charset="0"/>
                <a:cs typeface="Calibri" panose="020F0502020204030204" pitchFamily="34" charset="0"/>
              </a:rPr>
              <a:t>.”</a:t>
            </a:r>
          </a:p>
          <a:p>
            <a:pPr>
              <a:lnSpc>
                <a:spcPct val="107000"/>
              </a:lnSpc>
              <a:spcBef>
                <a:spcPts val="0"/>
              </a:spcBef>
            </a:pPr>
            <a:r>
              <a:rPr lang="en-US" sz="2200" b="1" dirty="0"/>
              <a:t>Job</a:t>
            </a:r>
            <a:r>
              <a:rPr lang="en-US" sz="2200" dirty="0"/>
              <a:t> (3:3): Job laments. He says: “May the day perish on which I was born, And </a:t>
            </a:r>
            <a:r>
              <a:rPr lang="en-US" sz="2200" b="1" i="1" dirty="0">
                <a:solidFill>
                  <a:srgbClr val="FF0000"/>
                </a:solidFill>
              </a:rPr>
              <a:t>the night in which it was said, ‘A male child is conceived.’</a:t>
            </a:r>
          </a:p>
          <a:p>
            <a:pPr marL="457200" lvl="1" indent="0">
              <a:lnSpc>
                <a:spcPct val="107000"/>
              </a:lnSpc>
              <a:spcBef>
                <a:spcPts val="2400"/>
              </a:spcBef>
              <a:buNone/>
            </a:pPr>
            <a:r>
              <a:rPr lang="en-US" sz="2200" b="1" i="0" dirty="0">
                <a:solidFill>
                  <a:srgbClr val="000000"/>
                </a:solidFill>
                <a:effectLst/>
                <a:ea typeface="Calibri" panose="020F0502020204030204" pitchFamily="34" charset="0"/>
                <a:cs typeface="Calibri" panose="020F0502020204030204" pitchFamily="34" charset="0"/>
              </a:rPr>
              <a:t>Questions.</a:t>
            </a:r>
          </a:p>
          <a:p>
            <a:pPr lvl="1" indent="0">
              <a:lnSpc>
                <a:spcPct val="107000"/>
              </a:lnSpc>
              <a:spcBef>
                <a:spcPts val="0"/>
              </a:spcBef>
              <a:buNone/>
            </a:pPr>
            <a:r>
              <a:rPr lang="en-US" sz="2200" dirty="0">
                <a:solidFill>
                  <a:srgbClr val="000000"/>
                </a:solidFill>
                <a:ea typeface="Calibri" panose="020F0502020204030204" pitchFamily="34" charset="0"/>
                <a:cs typeface="Calibri" panose="020F0502020204030204" pitchFamily="34" charset="0"/>
              </a:rPr>
              <a:t>What are the 2 significant events for Cain and Enoch?</a:t>
            </a:r>
          </a:p>
          <a:p>
            <a:pPr lvl="1" indent="0">
              <a:lnSpc>
                <a:spcPct val="107000"/>
              </a:lnSpc>
              <a:spcBef>
                <a:spcPts val="0"/>
              </a:spcBef>
              <a:buNone/>
            </a:pPr>
            <a:r>
              <a:rPr lang="en-US" sz="2200" dirty="0">
                <a:solidFill>
                  <a:srgbClr val="000000"/>
                </a:solidFill>
                <a:ea typeface="Calibri" panose="020F0502020204030204" pitchFamily="34" charset="0"/>
                <a:cs typeface="Calibri" panose="020F0502020204030204" pitchFamily="34" charset="0"/>
              </a:rPr>
              <a:t>					</a:t>
            </a:r>
            <a:r>
              <a:rPr lang="en-US" sz="2200" b="1" dirty="0">
                <a:solidFill>
                  <a:srgbClr val="FF0000"/>
                </a:solidFill>
                <a:ea typeface="Calibri" panose="020F0502020204030204" pitchFamily="34" charset="0"/>
                <a:cs typeface="Calibri" panose="020F0502020204030204" pitchFamily="34" charset="0"/>
              </a:rPr>
              <a:t>Conception &amp; birth. </a:t>
            </a:r>
          </a:p>
          <a:p>
            <a:pPr lvl="1" indent="0">
              <a:lnSpc>
                <a:spcPct val="107000"/>
              </a:lnSpc>
              <a:spcBef>
                <a:spcPts val="0"/>
              </a:spcBef>
              <a:buNone/>
            </a:pPr>
            <a:r>
              <a:rPr lang="en-US" sz="2200" dirty="0"/>
              <a:t>In Job’s mind, when did he become a male child? </a:t>
            </a:r>
          </a:p>
          <a:p>
            <a:pPr lvl="1" indent="0">
              <a:lnSpc>
                <a:spcPct val="107000"/>
              </a:lnSpc>
              <a:spcBef>
                <a:spcPts val="0"/>
              </a:spcBef>
              <a:buNone/>
            </a:pPr>
            <a:r>
              <a:rPr lang="en-US" sz="2200" dirty="0"/>
              <a:t>When did his existence begin?	</a:t>
            </a:r>
          </a:p>
          <a:p>
            <a:pPr lvl="1" indent="0">
              <a:lnSpc>
                <a:spcPct val="107000"/>
              </a:lnSpc>
              <a:spcBef>
                <a:spcPts val="0"/>
              </a:spcBef>
              <a:buNone/>
            </a:pPr>
            <a:r>
              <a:rPr lang="en-US" sz="2200" b="1" dirty="0">
                <a:solidFill>
                  <a:srgbClr val="FF0000"/>
                </a:solidFill>
              </a:rPr>
              <a:t>					Conception.</a:t>
            </a:r>
          </a:p>
        </p:txBody>
      </p:sp>
    </p:spTree>
    <p:extLst>
      <p:ext uri="{BB962C8B-B14F-4D97-AF65-F5344CB8AC3E}">
        <p14:creationId xmlns:p14="http://schemas.microsoft.com/office/powerpoint/2010/main" val="4144748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6" end="6"/>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1C1D6-89B2-46F0-81CF-386512C5653E}"/>
              </a:ext>
            </a:extLst>
          </p:cNvPr>
          <p:cNvSpPr>
            <a:spLocks noGrp="1"/>
          </p:cNvSpPr>
          <p:nvPr>
            <p:ph type="title"/>
          </p:nvPr>
        </p:nvSpPr>
        <p:spPr>
          <a:xfrm>
            <a:off x="0" y="1"/>
            <a:ext cx="12192000" cy="985519"/>
          </a:xfrm>
          <a:solidFill>
            <a:srgbClr val="FFC000"/>
          </a:solidFill>
        </p:spPr>
        <p:txBody>
          <a:bodyPr>
            <a:normAutofit/>
          </a:bodyPr>
          <a:lstStyle/>
          <a:p>
            <a:pPr>
              <a:spcBef>
                <a:spcPts val="1200"/>
              </a:spcBef>
            </a:pPr>
            <a:r>
              <a:rPr lang="en-US" sz="2800" b="1" u="sng" dirty="0"/>
              <a:t>Question 1 – Part 2</a:t>
            </a:r>
            <a:r>
              <a:rPr lang="en-US" sz="2800" b="1" dirty="0"/>
              <a:t>: 	What is the Unborn? </a:t>
            </a:r>
            <a:br>
              <a:rPr lang="en-US" sz="2800" b="1" dirty="0"/>
            </a:br>
            <a:r>
              <a:rPr lang="en-US" sz="2800" b="1" dirty="0"/>
              <a:t>				When does Human Life Begin?	</a:t>
            </a:r>
          </a:p>
        </p:txBody>
      </p:sp>
      <p:sp>
        <p:nvSpPr>
          <p:cNvPr id="4" name="Content Placeholder 3">
            <a:extLst>
              <a:ext uri="{FF2B5EF4-FFF2-40B4-BE49-F238E27FC236}">
                <a16:creationId xmlns:a16="http://schemas.microsoft.com/office/drawing/2014/main" id="{BE4759BB-643B-4E10-8FBA-025E22106F88}"/>
              </a:ext>
            </a:extLst>
          </p:cNvPr>
          <p:cNvSpPr>
            <a:spLocks noGrp="1"/>
          </p:cNvSpPr>
          <p:nvPr>
            <p:ph sz="half" idx="2"/>
          </p:nvPr>
        </p:nvSpPr>
        <p:spPr>
          <a:xfrm>
            <a:off x="105104" y="1148080"/>
            <a:ext cx="3594538" cy="5514975"/>
          </a:xfrm>
          <a:solidFill>
            <a:schemeClr val="accent1">
              <a:lumMod val="20000"/>
              <a:lumOff val="80000"/>
            </a:schemeClr>
          </a:solidFill>
        </p:spPr>
        <p:txBody>
          <a:bodyPr>
            <a:normAutofit/>
          </a:bodyPr>
          <a:lstStyle/>
          <a:p>
            <a:pPr marL="0" marR="0" lvl="0" indent="0">
              <a:lnSpc>
                <a:spcPct val="107000"/>
              </a:lnSpc>
              <a:spcBef>
                <a:spcPts val="0"/>
              </a:spcBef>
              <a:spcAft>
                <a:spcPts val="0"/>
              </a:spcAft>
              <a:buNone/>
            </a:pPr>
            <a:r>
              <a:rPr lang="en-US" sz="2600" b="1" i="0" u="sng" dirty="0">
                <a:solidFill>
                  <a:srgbClr val="FF0000"/>
                </a:solidFill>
                <a:effectLst/>
                <a:ea typeface="Calibri" panose="020F0502020204030204" pitchFamily="34" charset="0"/>
                <a:cs typeface="Calibri" panose="020F0502020204030204" pitchFamily="34" charset="0"/>
              </a:rPr>
              <a:t>1</a:t>
            </a:r>
            <a:r>
              <a:rPr lang="en-US" sz="2600" b="1" i="0" u="sng" baseline="30000" dirty="0">
                <a:solidFill>
                  <a:srgbClr val="FF0000"/>
                </a:solidFill>
                <a:effectLst/>
                <a:ea typeface="Calibri" panose="020F0502020204030204" pitchFamily="34" charset="0"/>
                <a:cs typeface="Calibri" panose="020F0502020204030204" pitchFamily="34" charset="0"/>
              </a:rPr>
              <a:t>st</a:t>
            </a:r>
            <a:r>
              <a:rPr lang="en-US" sz="2600" b="1" i="0" dirty="0">
                <a:solidFill>
                  <a:srgbClr val="FF0000"/>
                </a:solidFill>
                <a:effectLst/>
                <a:ea typeface="Calibri" panose="020F0502020204030204" pitchFamily="34" charset="0"/>
                <a:cs typeface="Calibri" panose="020F0502020204030204" pitchFamily="34" charset="0"/>
              </a:rPr>
              <a:t>: The language used in the Bible.</a:t>
            </a:r>
          </a:p>
          <a:p>
            <a:pPr marL="457200" marR="0" lvl="0" indent="-457200">
              <a:lnSpc>
                <a:spcPct val="107000"/>
              </a:lnSpc>
              <a:spcBef>
                <a:spcPts val="0"/>
              </a:spcBef>
              <a:spcAft>
                <a:spcPts val="0"/>
              </a:spcAft>
              <a:buFont typeface="+mj-lt"/>
              <a:buAutoNum type="arabicPeriod"/>
            </a:pPr>
            <a:endParaRPr lang="en-US" sz="2200" b="1" dirty="0">
              <a:solidFill>
                <a:srgbClr val="FF0000"/>
              </a:solidFill>
              <a:ea typeface="Calibri" panose="020F0502020204030204" pitchFamily="34" charset="0"/>
              <a:cs typeface="Calibri" panose="020F0502020204030204" pitchFamily="34" charset="0"/>
            </a:endParaRPr>
          </a:p>
          <a:p>
            <a:pPr marL="457200" indent="-457200">
              <a:lnSpc>
                <a:spcPct val="107000"/>
              </a:lnSpc>
              <a:spcBef>
                <a:spcPts val="0"/>
              </a:spcBef>
              <a:buFont typeface="+mj-lt"/>
              <a:buAutoNum type="arabicPeriod" startAt="3"/>
            </a:pPr>
            <a:r>
              <a:rPr lang="en-US" sz="2400" b="1" dirty="0">
                <a:solidFill>
                  <a:srgbClr val="000000"/>
                </a:solidFill>
                <a:ea typeface="Calibri" panose="020F0502020204030204" pitchFamily="34" charset="0"/>
                <a:cs typeface="Calibri" panose="020F0502020204030204" pitchFamily="34" charset="0"/>
              </a:rPr>
              <a:t>Original languages use the </a:t>
            </a:r>
            <a:r>
              <a:rPr lang="en-US" sz="2400" b="1" dirty="0">
                <a:solidFill>
                  <a:srgbClr val="FF0000"/>
                </a:solidFill>
                <a:ea typeface="Calibri" panose="020F0502020204030204" pitchFamily="34" charset="0"/>
                <a:cs typeface="Calibri" panose="020F0502020204030204" pitchFamily="34" charset="0"/>
              </a:rPr>
              <a:t>same words </a:t>
            </a:r>
            <a:r>
              <a:rPr lang="en-US" sz="2400" b="1" dirty="0">
                <a:solidFill>
                  <a:srgbClr val="000000"/>
                </a:solidFill>
                <a:ea typeface="Calibri" panose="020F0502020204030204" pitchFamily="34" charset="0"/>
                <a:cs typeface="Calibri" panose="020F0502020204030204" pitchFamily="34" charset="0"/>
              </a:rPr>
              <a:t>for ‘baby’ as for ‘unborn baby.’</a:t>
            </a:r>
          </a:p>
          <a:p>
            <a:pPr marL="0" indent="0">
              <a:lnSpc>
                <a:spcPct val="107000"/>
              </a:lnSpc>
              <a:spcBef>
                <a:spcPts val="0"/>
              </a:spcBef>
              <a:buNone/>
            </a:pPr>
            <a:endParaRPr lang="en-US" sz="1300" b="0" i="0" dirty="0">
              <a:solidFill>
                <a:srgbClr val="000000"/>
              </a:solidFill>
              <a:effectLst/>
              <a:ea typeface="Calibri" panose="020F0502020204030204" pitchFamily="34" charset="0"/>
              <a:cs typeface="Calibri" panose="020F0502020204030204" pitchFamily="34" charset="0"/>
            </a:endParaRPr>
          </a:p>
          <a:p>
            <a:pPr marL="0" indent="0">
              <a:lnSpc>
                <a:spcPct val="107000"/>
              </a:lnSpc>
              <a:spcBef>
                <a:spcPts val="0"/>
              </a:spcBef>
              <a:buNone/>
            </a:pPr>
            <a:endParaRPr lang="en-US" sz="1300" b="0" i="0" dirty="0">
              <a:solidFill>
                <a:srgbClr val="000000"/>
              </a:solidFill>
              <a:effectLst/>
              <a:ea typeface="Calibri" panose="020F0502020204030204" pitchFamily="34" charset="0"/>
              <a:cs typeface="Calibri" panose="020F0502020204030204" pitchFamily="34" charset="0"/>
            </a:endParaRPr>
          </a:p>
          <a:p>
            <a:pPr marL="0" indent="0">
              <a:lnSpc>
                <a:spcPct val="107000"/>
              </a:lnSpc>
              <a:spcBef>
                <a:spcPts val="0"/>
              </a:spcBef>
              <a:buNone/>
            </a:pPr>
            <a:endParaRPr lang="en-US" sz="1300" b="0" i="0" dirty="0">
              <a:solidFill>
                <a:srgbClr val="000000"/>
              </a:solidFill>
              <a:effectLst/>
              <a:ea typeface="Calibri" panose="020F0502020204030204" pitchFamily="34" charset="0"/>
              <a:cs typeface="Calibri" panose="020F0502020204030204" pitchFamily="34" charset="0"/>
            </a:endParaRPr>
          </a:p>
          <a:p>
            <a:pPr marL="0" indent="0">
              <a:lnSpc>
                <a:spcPct val="107000"/>
              </a:lnSpc>
              <a:spcBef>
                <a:spcPts val="0"/>
              </a:spcBef>
              <a:buNone/>
            </a:pPr>
            <a:r>
              <a:rPr lang="en-US" sz="1800" b="1" dirty="0">
                <a:solidFill>
                  <a:srgbClr val="000000"/>
                </a:solidFill>
                <a:ea typeface="Calibri" panose="020F0502020204030204" pitchFamily="34" charset="0"/>
                <a:cs typeface="Calibri" panose="020F0502020204030204" pitchFamily="34" charset="0"/>
              </a:rPr>
              <a:t>Hebrew Note:</a:t>
            </a:r>
          </a:p>
          <a:p>
            <a:pPr marL="0" indent="0">
              <a:lnSpc>
                <a:spcPct val="107000"/>
              </a:lnSpc>
              <a:spcBef>
                <a:spcPts val="0"/>
              </a:spcBef>
              <a:buNone/>
            </a:pPr>
            <a:r>
              <a:rPr lang="en-US" sz="1800" b="1" dirty="0">
                <a:solidFill>
                  <a:srgbClr val="000000"/>
                </a:solidFill>
                <a:ea typeface="Calibri" panose="020F0502020204030204" pitchFamily="34" charset="0"/>
                <a:cs typeface="Calibri" panose="020F0502020204030204" pitchFamily="34" charset="0"/>
              </a:rPr>
              <a:t>“Ben” </a:t>
            </a:r>
            <a:r>
              <a:rPr lang="en-US" sz="1800" dirty="0">
                <a:solidFill>
                  <a:srgbClr val="000000"/>
                </a:solidFill>
                <a:ea typeface="Calibri" panose="020F0502020204030204" pitchFamily="34" charset="0"/>
                <a:cs typeface="Calibri" panose="020F0502020204030204" pitchFamily="34" charset="0"/>
              </a:rPr>
              <a:t>– is the root word for; </a:t>
            </a:r>
          </a:p>
          <a:p>
            <a:pPr marL="0" indent="0">
              <a:lnSpc>
                <a:spcPct val="107000"/>
              </a:lnSpc>
              <a:spcBef>
                <a:spcPts val="0"/>
              </a:spcBef>
              <a:buNone/>
            </a:pPr>
            <a:r>
              <a:rPr lang="en-US" sz="1800" dirty="0">
                <a:solidFill>
                  <a:srgbClr val="000000"/>
                </a:solidFill>
                <a:ea typeface="Calibri" panose="020F0502020204030204" pitchFamily="34" charset="0"/>
                <a:cs typeface="Calibri" panose="020F0502020204030204" pitchFamily="34" charset="0"/>
              </a:rPr>
              <a:t>  children, son, adult descendant </a:t>
            </a:r>
          </a:p>
          <a:p>
            <a:pPr marL="0" indent="0">
              <a:lnSpc>
                <a:spcPct val="107000"/>
              </a:lnSpc>
              <a:spcBef>
                <a:spcPts val="0"/>
              </a:spcBef>
              <a:buNone/>
            </a:pPr>
            <a:r>
              <a:rPr lang="en-US" sz="1800" dirty="0">
                <a:solidFill>
                  <a:srgbClr val="000000"/>
                </a:solidFill>
                <a:ea typeface="Calibri" panose="020F0502020204030204" pitchFamily="34" charset="0"/>
                <a:cs typeface="Calibri" panose="020F0502020204030204" pitchFamily="34" charset="0"/>
              </a:rPr>
              <a:t>  and unborn son/child/baby.</a:t>
            </a:r>
          </a:p>
          <a:p>
            <a:pPr marL="0" indent="0">
              <a:lnSpc>
                <a:spcPct val="107000"/>
              </a:lnSpc>
              <a:spcBef>
                <a:spcPts val="0"/>
              </a:spcBef>
              <a:buNone/>
            </a:pPr>
            <a:r>
              <a:rPr lang="en-US" sz="1800" b="1" dirty="0">
                <a:solidFill>
                  <a:srgbClr val="000000"/>
                </a:solidFill>
                <a:ea typeface="Calibri" panose="020F0502020204030204" pitchFamily="34" charset="0"/>
                <a:cs typeface="Calibri" panose="020F0502020204030204" pitchFamily="34" charset="0"/>
              </a:rPr>
              <a:t>“</a:t>
            </a:r>
            <a:r>
              <a:rPr lang="en-US" sz="1800" b="1" dirty="0" err="1">
                <a:solidFill>
                  <a:srgbClr val="000000"/>
                </a:solidFill>
                <a:ea typeface="Calibri" panose="020F0502020204030204" pitchFamily="34" charset="0"/>
                <a:cs typeface="Calibri" panose="020F0502020204030204" pitchFamily="34" charset="0"/>
              </a:rPr>
              <a:t>Banim</a:t>
            </a:r>
            <a:r>
              <a:rPr lang="en-US" sz="1800" b="1" dirty="0">
                <a:solidFill>
                  <a:srgbClr val="000000"/>
                </a:solidFill>
                <a:ea typeface="Calibri" panose="020F0502020204030204" pitchFamily="34" charset="0"/>
                <a:cs typeface="Calibri" panose="020F0502020204030204" pitchFamily="34" charset="0"/>
              </a:rPr>
              <a:t>,” “</a:t>
            </a:r>
            <a:r>
              <a:rPr lang="en-US" sz="1800" b="1" dirty="0" err="1">
                <a:solidFill>
                  <a:srgbClr val="000000"/>
                </a:solidFill>
                <a:ea typeface="Calibri" panose="020F0502020204030204" pitchFamily="34" charset="0"/>
                <a:cs typeface="Calibri" panose="020F0502020204030204" pitchFamily="34" charset="0"/>
              </a:rPr>
              <a:t>benei</a:t>
            </a:r>
            <a:r>
              <a:rPr lang="en-US" sz="1800" b="1" dirty="0">
                <a:solidFill>
                  <a:srgbClr val="000000"/>
                </a:solidFill>
                <a:ea typeface="Calibri" panose="020F0502020204030204" pitchFamily="34" charset="0"/>
                <a:cs typeface="Calibri" panose="020F0502020204030204" pitchFamily="34" charset="0"/>
              </a:rPr>
              <a:t>” </a:t>
            </a:r>
            <a:r>
              <a:rPr lang="en-US" sz="1800" dirty="0">
                <a:solidFill>
                  <a:srgbClr val="000000"/>
                </a:solidFill>
                <a:ea typeface="Calibri" panose="020F0502020204030204" pitchFamily="34" charset="0"/>
                <a:cs typeface="Calibri" panose="020F0502020204030204" pitchFamily="34" charset="0"/>
              </a:rPr>
              <a:t>– are plural forms.</a:t>
            </a:r>
          </a:p>
          <a:p>
            <a:pPr marL="0" indent="0">
              <a:lnSpc>
                <a:spcPct val="107000"/>
              </a:lnSpc>
              <a:spcBef>
                <a:spcPts val="0"/>
              </a:spcBef>
              <a:buNone/>
            </a:pPr>
            <a:r>
              <a:rPr lang="en-US" sz="1800" b="1" dirty="0">
                <a:solidFill>
                  <a:srgbClr val="000000"/>
                </a:solidFill>
                <a:ea typeface="Calibri" panose="020F0502020204030204" pitchFamily="34" charset="0"/>
                <a:cs typeface="Calibri" panose="020F0502020204030204" pitchFamily="34" charset="0"/>
              </a:rPr>
              <a:t>“Ha” </a:t>
            </a:r>
            <a:r>
              <a:rPr lang="en-US" sz="1800" dirty="0">
                <a:solidFill>
                  <a:srgbClr val="000000"/>
                </a:solidFill>
                <a:ea typeface="Calibri" panose="020F0502020204030204" pitchFamily="34" charset="0"/>
                <a:cs typeface="Calibri" panose="020F0502020204030204" pitchFamily="34" charset="0"/>
              </a:rPr>
              <a:t>– is used as an article.</a:t>
            </a:r>
          </a:p>
          <a:p>
            <a:pPr marL="0" indent="0">
              <a:lnSpc>
                <a:spcPct val="107000"/>
              </a:lnSpc>
              <a:spcBef>
                <a:spcPts val="0"/>
              </a:spcBef>
              <a:buNone/>
            </a:pPr>
            <a:endParaRPr lang="en-US" sz="1800" dirty="0">
              <a:solidFill>
                <a:srgbClr val="000000"/>
              </a:solidFill>
              <a:ea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9516BEB5-94C8-4E44-A21E-ABDD5DA1C869}"/>
              </a:ext>
            </a:extLst>
          </p:cNvPr>
          <p:cNvSpPr txBox="1">
            <a:spLocks/>
          </p:cNvSpPr>
          <p:nvPr/>
        </p:nvSpPr>
        <p:spPr>
          <a:xfrm>
            <a:off x="3962400" y="1148080"/>
            <a:ext cx="8006080" cy="552513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Bef>
                <a:spcPts val="0"/>
              </a:spcBef>
              <a:buNone/>
            </a:pPr>
            <a:endParaRPr lang="en-US" sz="1800" b="1" dirty="0">
              <a:solidFill>
                <a:srgbClr val="000000"/>
              </a:solidFill>
              <a:ea typeface="Calibri" panose="020F0502020204030204" pitchFamily="34" charset="0"/>
              <a:cs typeface="Calibri" panose="020F0502020204030204" pitchFamily="34" charset="0"/>
            </a:endParaRPr>
          </a:p>
          <a:p>
            <a:pPr marL="0" indent="0">
              <a:lnSpc>
                <a:spcPct val="107000"/>
              </a:lnSpc>
              <a:spcBef>
                <a:spcPts val="0"/>
              </a:spcBef>
              <a:buNone/>
            </a:pPr>
            <a:r>
              <a:rPr lang="en-US" b="1" dirty="0">
                <a:solidFill>
                  <a:srgbClr val="000000"/>
                </a:solidFill>
                <a:ea typeface="Calibri" panose="020F0502020204030204" pitchFamily="34" charset="0"/>
                <a:cs typeface="Calibri" panose="020F0502020204030204" pitchFamily="34" charset="0"/>
              </a:rPr>
              <a:t>Old Testament: (Hebrew) </a:t>
            </a:r>
            <a:r>
              <a:rPr lang="en-US" b="1" i="1" dirty="0">
                <a:solidFill>
                  <a:srgbClr val="000000"/>
                </a:solidFill>
                <a:ea typeface="Calibri" panose="020F0502020204030204" pitchFamily="34" charset="0"/>
                <a:cs typeface="Calibri" panose="020F0502020204030204" pitchFamily="34" charset="0"/>
              </a:rPr>
              <a:t>“</a:t>
            </a:r>
            <a:r>
              <a:rPr lang="en-US" b="1" i="1" dirty="0" err="1">
                <a:solidFill>
                  <a:srgbClr val="000000"/>
                </a:solidFill>
                <a:ea typeface="Calibri" panose="020F0502020204030204" pitchFamily="34" charset="0"/>
                <a:cs typeface="Calibri" panose="020F0502020204030204" pitchFamily="34" charset="0"/>
              </a:rPr>
              <a:t>banim</a:t>
            </a:r>
            <a:r>
              <a:rPr lang="en-US" b="1" i="1" dirty="0">
                <a:solidFill>
                  <a:srgbClr val="000000"/>
                </a:solidFill>
                <a:ea typeface="Calibri" panose="020F0502020204030204" pitchFamily="34" charset="0"/>
                <a:cs typeface="Calibri" panose="020F0502020204030204" pitchFamily="34" charset="0"/>
              </a:rPr>
              <a:t>” </a:t>
            </a:r>
          </a:p>
          <a:p>
            <a:pPr marL="0" indent="0">
              <a:lnSpc>
                <a:spcPct val="107000"/>
              </a:lnSpc>
              <a:spcBef>
                <a:spcPts val="5400"/>
              </a:spcBef>
              <a:spcAft>
                <a:spcPts val="1200"/>
              </a:spcAft>
              <a:buNone/>
            </a:pPr>
            <a:r>
              <a:rPr lang="en-US" sz="2200" i="0" dirty="0">
                <a:effectLst/>
                <a:ea typeface="Calibri" panose="020F0502020204030204" pitchFamily="34" charset="0"/>
                <a:cs typeface="Calibri" panose="020F0502020204030204" pitchFamily="34" charset="0"/>
              </a:rPr>
              <a:t>The Hebrew wo</a:t>
            </a:r>
            <a:r>
              <a:rPr lang="en-US" sz="2200" dirty="0">
                <a:effectLst/>
                <a:ea typeface="Calibri" panose="020F0502020204030204" pitchFamily="34" charset="0"/>
                <a:cs typeface="Calibri" panose="020F0502020204030204" pitchFamily="34" charset="0"/>
              </a:rPr>
              <a:t>rd for children </a:t>
            </a:r>
            <a:r>
              <a:rPr lang="en-US" sz="2200" b="1" i="1" dirty="0">
                <a:effectLst/>
                <a:ea typeface="Calibri" panose="020F0502020204030204" pitchFamily="34" charset="0"/>
                <a:cs typeface="Calibri" panose="020F0502020204030204" pitchFamily="34" charset="0"/>
              </a:rPr>
              <a:t>‘</a:t>
            </a:r>
            <a:r>
              <a:rPr lang="en-US" sz="2200" b="1" i="1" dirty="0" err="1">
                <a:effectLst/>
                <a:ea typeface="Calibri" panose="020F0502020204030204" pitchFamily="34" charset="0"/>
                <a:cs typeface="Calibri" panose="020F0502020204030204" pitchFamily="34" charset="0"/>
              </a:rPr>
              <a:t>banim</a:t>
            </a:r>
            <a:r>
              <a:rPr lang="en-US" sz="2200" b="1" i="1" dirty="0">
                <a:effectLst/>
                <a:ea typeface="Calibri" panose="020F0502020204030204" pitchFamily="34" charset="0"/>
                <a:cs typeface="Calibri" panose="020F0502020204030204" pitchFamily="34" charset="0"/>
              </a:rPr>
              <a:t>,’</a:t>
            </a:r>
            <a:r>
              <a:rPr lang="en-US" sz="2200" dirty="0">
                <a:effectLst/>
                <a:ea typeface="Calibri" panose="020F0502020204030204" pitchFamily="34" charset="0"/>
                <a:cs typeface="Calibri" panose="020F0502020204030204" pitchFamily="34" charset="0"/>
              </a:rPr>
              <a:t> is used throughout the Old Testament. It </a:t>
            </a:r>
            <a:r>
              <a:rPr lang="en-US" sz="2200" i="0" dirty="0">
                <a:effectLst/>
                <a:ea typeface="Calibri" panose="020F0502020204030204" pitchFamily="34" charset="0"/>
                <a:cs typeface="Calibri" panose="020F0502020204030204" pitchFamily="34" charset="0"/>
              </a:rPr>
              <a:t>refers to children in the womb and outside the womb:</a:t>
            </a:r>
          </a:p>
          <a:p>
            <a:pPr>
              <a:lnSpc>
                <a:spcPct val="107000"/>
              </a:lnSpc>
              <a:spcBef>
                <a:spcPts val="1800"/>
              </a:spcBef>
            </a:pPr>
            <a:r>
              <a:rPr lang="en-US" sz="2200" b="1" dirty="0">
                <a:solidFill>
                  <a:srgbClr val="000000"/>
                </a:solidFill>
                <a:ea typeface="Calibri" panose="020F0502020204030204" pitchFamily="34" charset="0"/>
                <a:cs typeface="Calibri" panose="020F0502020204030204" pitchFamily="34" charset="0"/>
              </a:rPr>
              <a:t>Unborn babies</a:t>
            </a:r>
            <a:r>
              <a:rPr lang="en-US" sz="2200" dirty="0">
                <a:solidFill>
                  <a:srgbClr val="000000"/>
                </a:solidFill>
                <a:ea typeface="Calibri" panose="020F0502020204030204" pitchFamily="34" charset="0"/>
                <a:cs typeface="Calibri" panose="020F0502020204030204" pitchFamily="34" charset="0"/>
              </a:rPr>
              <a:t> – Jacob and Esau (Gen. 25:22) in Rebecca’s womb:</a:t>
            </a:r>
          </a:p>
          <a:p>
            <a:pPr lvl="1">
              <a:lnSpc>
                <a:spcPct val="107000"/>
              </a:lnSpc>
              <a:spcBef>
                <a:spcPts val="0"/>
              </a:spcBef>
            </a:pPr>
            <a:r>
              <a:rPr lang="en-US" sz="2200" b="1" dirty="0">
                <a:solidFill>
                  <a:srgbClr val="FF0000"/>
                </a:solidFill>
              </a:rPr>
              <a:t>The babies </a:t>
            </a:r>
            <a:r>
              <a:rPr lang="en-US" sz="2200" b="1" i="1" dirty="0">
                <a:solidFill>
                  <a:srgbClr val="FF0000"/>
                </a:solidFill>
              </a:rPr>
              <a:t>(</a:t>
            </a:r>
            <a:r>
              <a:rPr lang="en-US" sz="2200" b="1" i="1" dirty="0" err="1">
                <a:solidFill>
                  <a:srgbClr val="FF0000"/>
                </a:solidFill>
              </a:rPr>
              <a:t>hab-ba-nim</a:t>
            </a:r>
            <a:r>
              <a:rPr lang="en-US" sz="2200" b="1" i="1" dirty="0">
                <a:solidFill>
                  <a:srgbClr val="FF0000"/>
                </a:solidFill>
              </a:rPr>
              <a:t>)</a:t>
            </a:r>
            <a:r>
              <a:rPr lang="en-US" sz="2200" b="1" dirty="0">
                <a:solidFill>
                  <a:srgbClr val="FF0000"/>
                </a:solidFill>
              </a:rPr>
              <a:t> jostled each other within her</a:t>
            </a:r>
            <a:r>
              <a:rPr lang="en-US" sz="2200" dirty="0"/>
              <a:t>, and she said, “Why is this happening to me?” </a:t>
            </a:r>
          </a:p>
          <a:p>
            <a:pPr>
              <a:lnSpc>
                <a:spcPct val="107000"/>
              </a:lnSpc>
              <a:spcBef>
                <a:spcPts val="1800"/>
              </a:spcBef>
            </a:pPr>
            <a:r>
              <a:rPr lang="en-US" sz="2200" b="1" dirty="0">
                <a:solidFill>
                  <a:srgbClr val="000000"/>
                </a:solidFill>
                <a:ea typeface="Calibri" panose="020F0502020204030204" pitchFamily="34" charset="0"/>
                <a:cs typeface="Calibri" panose="020F0502020204030204" pitchFamily="34" charset="0"/>
              </a:rPr>
              <a:t>Children </a:t>
            </a:r>
            <a:r>
              <a:rPr lang="en-US" sz="2200" dirty="0">
                <a:solidFill>
                  <a:srgbClr val="000000"/>
                </a:solidFill>
                <a:ea typeface="Calibri" panose="020F0502020204030204" pitchFamily="34" charset="0"/>
                <a:cs typeface="Calibri" panose="020F0502020204030204" pitchFamily="34" charset="0"/>
              </a:rPr>
              <a:t>(Psa. 113:9) in a home with their happy mother.</a:t>
            </a:r>
          </a:p>
          <a:p>
            <a:pPr lvl="1">
              <a:spcBef>
                <a:spcPts val="0"/>
              </a:spcBef>
            </a:pPr>
            <a:r>
              <a:rPr lang="en-US" sz="2200" dirty="0"/>
              <a:t>He settles the childless woman </a:t>
            </a:r>
            <a:r>
              <a:rPr lang="en-US" sz="2200" b="1" dirty="0">
                <a:solidFill>
                  <a:srgbClr val="FF0000"/>
                </a:solidFill>
              </a:rPr>
              <a:t>in her home as a happy mother of children </a:t>
            </a:r>
            <a:r>
              <a:rPr lang="en-US" sz="2200" b="1" i="1" dirty="0">
                <a:solidFill>
                  <a:srgbClr val="FF0000"/>
                </a:solidFill>
              </a:rPr>
              <a:t>(</a:t>
            </a:r>
            <a:r>
              <a:rPr lang="en-US" sz="2200" b="1" i="1" dirty="0" err="1">
                <a:solidFill>
                  <a:srgbClr val="FF0000"/>
                </a:solidFill>
              </a:rPr>
              <a:t>hab-ba-nim</a:t>
            </a:r>
            <a:r>
              <a:rPr lang="en-US" sz="2200" b="1" i="1" dirty="0">
                <a:solidFill>
                  <a:srgbClr val="FF0000"/>
                </a:solidFill>
              </a:rPr>
              <a:t>)</a:t>
            </a:r>
            <a:r>
              <a:rPr lang="en-US" sz="2200" b="1" dirty="0">
                <a:solidFill>
                  <a:srgbClr val="FF0000"/>
                </a:solidFill>
              </a:rPr>
              <a:t>. </a:t>
            </a:r>
            <a:r>
              <a:rPr lang="en-US" sz="2200" dirty="0"/>
              <a:t>Praise the Lord.</a:t>
            </a:r>
          </a:p>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p:txBody>
      </p:sp>
      <p:graphicFrame>
        <p:nvGraphicFramePr>
          <p:cNvPr id="6" name="Table 5">
            <a:extLst>
              <a:ext uri="{FF2B5EF4-FFF2-40B4-BE49-F238E27FC236}">
                <a16:creationId xmlns:a16="http://schemas.microsoft.com/office/drawing/2014/main" id="{FC36CA44-AE5A-4FC5-9328-9FDF9035147C}"/>
              </a:ext>
            </a:extLst>
          </p:cNvPr>
          <p:cNvGraphicFramePr>
            <a:graphicFrameLocks noGrp="1"/>
          </p:cNvGraphicFramePr>
          <p:nvPr>
            <p:extLst>
              <p:ext uri="{D42A27DB-BD31-4B8C-83A1-F6EECF244321}">
                <p14:modId xmlns:p14="http://schemas.microsoft.com/office/powerpoint/2010/main" val="647960329"/>
              </p:ext>
            </p:extLst>
          </p:nvPr>
        </p:nvGraphicFramePr>
        <p:xfrm>
          <a:off x="9264969" y="1527527"/>
          <a:ext cx="2369754" cy="430689"/>
        </p:xfrm>
        <a:graphic>
          <a:graphicData uri="http://schemas.openxmlformats.org/drawingml/2006/table">
            <a:tbl>
              <a:tblPr/>
              <a:tblGrid>
                <a:gridCol w="2369754">
                  <a:extLst>
                    <a:ext uri="{9D8B030D-6E8A-4147-A177-3AD203B41FA5}">
                      <a16:colId xmlns:a16="http://schemas.microsoft.com/office/drawing/2014/main" val="4176292693"/>
                    </a:ext>
                  </a:extLst>
                </a:gridCol>
              </a:tblGrid>
              <a:tr h="430689">
                <a:tc>
                  <a:txBody>
                    <a:bodyPr/>
                    <a:lstStyle/>
                    <a:p>
                      <a:r>
                        <a:rPr lang="he-IL" sz="2400" b="1" u="none" strike="noStrike" dirty="0">
                          <a:solidFill>
                            <a:srgbClr val="001320"/>
                          </a:solidFill>
                          <a:effectLst/>
                          <a:latin typeface="Ezra SIL"/>
                        </a:rPr>
                        <a:t>הַבָּנִים֙</a:t>
                      </a:r>
                      <a:r>
                        <a:rPr lang="en-US" sz="2400" u="none" strike="noStrike" dirty="0">
                          <a:solidFill>
                            <a:srgbClr val="001320"/>
                          </a:solidFill>
                          <a:effectLst/>
                          <a:latin typeface="Ezra SIL"/>
                        </a:rPr>
                        <a:t> </a:t>
                      </a:r>
                      <a:r>
                        <a:rPr lang="en-US" sz="2400" u="none" strike="noStrike" dirty="0" err="1">
                          <a:solidFill>
                            <a:srgbClr val="008AE6"/>
                          </a:solidFill>
                          <a:effectLst/>
                          <a:latin typeface="Ezra SIL"/>
                          <a:hlinkClick r:id="rId3" tooltip="hab·ba·Nim: the children -- Occurrence 1 of 10."/>
                        </a:rPr>
                        <a:t>hab-bā-nîm</a:t>
                      </a:r>
                      <a:endParaRPr lang="en-US" sz="2400" u="none" strike="noStrike" dirty="0">
                        <a:solidFill>
                          <a:srgbClr val="001320"/>
                        </a:solidFill>
                        <a:effectLst/>
                        <a:latin typeface="Ezra SIL"/>
                      </a:endParaRPr>
                    </a:p>
                  </a:txBody>
                  <a:tcPr marL="31750" marR="31750" marT="31750" marB="317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132156118"/>
                  </a:ext>
                </a:extLst>
              </a:tr>
            </a:tbl>
          </a:graphicData>
        </a:graphic>
      </p:graphicFrame>
    </p:spTree>
    <p:extLst>
      <p:ext uri="{BB962C8B-B14F-4D97-AF65-F5344CB8AC3E}">
        <p14:creationId xmlns:p14="http://schemas.microsoft.com/office/powerpoint/2010/main" val="2388191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
                                            <p:txEl>
                                              <p:pRg st="9" end="9"/>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
                                            <p:txEl>
                                              <p:pRg st="10" end="1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1C1D6-89B2-46F0-81CF-386512C5653E}"/>
              </a:ext>
            </a:extLst>
          </p:cNvPr>
          <p:cNvSpPr>
            <a:spLocks noGrp="1"/>
          </p:cNvSpPr>
          <p:nvPr>
            <p:ph type="title"/>
          </p:nvPr>
        </p:nvSpPr>
        <p:spPr>
          <a:xfrm>
            <a:off x="0" y="1"/>
            <a:ext cx="12192000" cy="985519"/>
          </a:xfrm>
          <a:solidFill>
            <a:srgbClr val="FFC000"/>
          </a:solidFill>
        </p:spPr>
        <p:txBody>
          <a:bodyPr>
            <a:normAutofit/>
          </a:bodyPr>
          <a:lstStyle/>
          <a:p>
            <a:pPr>
              <a:spcBef>
                <a:spcPts val="1200"/>
              </a:spcBef>
            </a:pPr>
            <a:r>
              <a:rPr lang="en-US" sz="2800" b="1" u="sng" dirty="0"/>
              <a:t>Question 1 – Part 2</a:t>
            </a:r>
            <a:r>
              <a:rPr lang="en-US" sz="2800" b="1" dirty="0"/>
              <a:t>: 	What is the Unborn? </a:t>
            </a:r>
            <a:br>
              <a:rPr lang="en-US" sz="2800" b="1" dirty="0"/>
            </a:br>
            <a:r>
              <a:rPr lang="en-US" sz="2800" b="1" dirty="0"/>
              <a:t>				When does Human Life Begin?	</a:t>
            </a:r>
          </a:p>
        </p:txBody>
      </p:sp>
      <p:sp>
        <p:nvSpPr>
          <p:cNvPr id="4" name="Content Placeholder 3">
            <a:extLst>
              <a:ext uri="{FF2B5EF4-FFF2-40B4-BE49-F238E27FC236}">
                <a16:creationId xmlns:a16="http://schemas.microsoft.com/office/drawing/2014/main" id="{BE4759BB-643B-4E10-8FBA-025E22106F88}"/>
              </a:ext>
            </a:extLst>
          </p:cNvPr>
          <p:cNvSpPr>
            <a:spLocks noGrp="1"/>
          </p:cNvSpPr>
          <p:nvPr>
            <p:ph sz="half" idx="2"/>
          </p:nvPr>
        </p:nvSpPr>
        <p:spPr>
          <a:xfrm>
            <a:off x="223520" y="1148080"/>
            <a:ext cx="3484879" cy="5514975"/>
          </a:xfrm>
          <a:solidFill>
            <a:schemeClr val="accent1">
              <a:lumMod val="20000"/>
              <a:lumOff val="80000"/>
            </a:schemeClr>
          </a:solidFill>
        </p:spPr>
        <p:txBody>
          <a:bodyPr>
            <a:normAutofit lnSpcReduction="10000"/>
          </a:bodyPr>
          <a:lstStyle/>
          <a:p>
            <a:pPr marL="0" marR="0" lvl="0" indent="0">
              <a:lnSpc>
                <a:spcPct val="107000"/>
              </a:lnSpc>
              <a:spcBef>
                <a:spcPts val="0"/>
              </a:spcBef>
              <a:spcAft>
                <a:spcPts val="0"/>
              </a:spcAft>
              <a:buNone/>
            </a:pPr>
            <a:r>
              <a:rPr lang="en-US" sz="2600" b="1" i="0" u="sng" dirty="0">
                <a:solidFill>
                  <a:srgbClr val="FF0000"/>
                </a:solidFill>
                <a:effectLst/>
                <a:ea typeface="Calibri" panose="020F0502020204030204" pitchFamily="34" charset="0"/>
                <a:cs typeface="Calibri" panose="020F0502020204030204" pitchFamily="34" charset="0"/>
              </a:rPr>
              <a:t>1</a:t>
            </a:r>
            <a:r>
              <a:rPr lang="en-US" sz="2600" b="1" i="0" u="sng" baseline="30000" dirty="0">
                <a:solidFill>
                  <a:srgbClr val="FF0000"/>
                </a:solidFill>
                <a:effectLst/>
                <a:ea typeface="Calibri" panose="020F0502020204030204" pitchFamily="34" charset="0"/>
                <a:cs typeface="Calibri" panose="020F0502020204030204" pitchFamily="34" charset="0"/>
              </a:rPr>
              <a:t>st</a:t>
            </a:r>
            <a:r>
              <a:rPr lang="en-US" sz="2600" b="1" i="0" dirty="0">
                <a:solidFill>
                  <a:srgbClr val="FF0000"/>
                </a:solidFill>
                <a:effectLst/>
                <a:ea typeface="Calibri" panose="020F0502020204030204" pitchFamily="34" charset="0"/>
                <a:cs typeface="Calibri" panose="020F0502020204030204" pitchFamily="34" charset="0"/>
              </a:rPr>
              <a:t>: The language used in the Bible.</a:t>
            </a:r>
          </a:p>
          <a:p>
            <a:pPr marL="457200" marR="0" lvl="0" indent="-457200">
              <a:lnSpc>
                <a:spcPct val="107000"/>
              </a:lnSpc>
              <a:spcBef>
                <a:spcPts val="0"/>
              </a:spcBef>
              <a:spcAft>
                <a:spcPts val="0"/>
              </a:spcAft>
              <a:buFont typeface="+mj-lt"/>
              <a:buAutoNum type="arabicPeriod"/>
            </a:pPr>
            <a:endParaRPr lang="en-US" sz="2200" b="1" dirty="0">
              <a:solidFill>
                <a:srgbClr val="FF0000"/>
              </a:solidFill>
              <a:ea typeface="Calibri" panose="020F0502020204030204" pitchFamily="34" charset="0"/>
              <a:cs typeface="Calibri" panose="020F0502020204030204" pitchFamily="34" charset="0"/>
            </a:endParaRPr>
          </a:p>
          <a:p>
            <a:pPr marL="457200" indent="-457200">
              <a:lnSpc>
                <a:spcPct val="107000"/>
              </a:lnSpc>
              <a:spcBef>
                <a:spcPts val="0"/>
              </a:spcBef>
              <a:buFont typeface="+mj-lt"/>
              <a:buAutoNum type="arabicPeriod" startAt="3"/>
            </a:pPr>
            <a:r>
              <a:rPr lang="en-US" sz="2400" b="1" dirty="0">
                <a:solidFill>
                  <a:srgbClr val="000000"/>
                </a:solidFill>
                <a:ea typeface="Calibri" panose="020F0502020204030204" pitchFamily="34" charset="0"/>
                <a:cs typeface="Calibri" panose="020F0502020204030204" pitchFamily="34" charset="0"/>
              </a:rPr>
              <a:t>Original languages use the </a:t>
            </a:r>
            <a:r>
              <a:rPr lang="en-US" sz="2400" b="1" dirty="0">
                <a:solidFill>
                  <a:srgbClr val="FF0000"/>
                </a:solidFill>
                <a:ea typeface="Calibri" panose="020F0502020204030204" pitchFamily="34" charset="0"/>
                <a:cs typeface="Calibri" panose="020F0502020204030204" pitchFamily="34" charset="0"/>
              </a:rPr>
              <a:t>same words </a:t>
            </a:r>
            <a:r>
              <a:rPr lang="en-US" sz="2400" b="1" dirty="0">
                <a:solidFill>
                  <a:srgbClr val="000000"/>
                </a:solidFill>
                <a:ea typeface="Calibri" panose="020F0502020204030204" pitchFamily="34" charset="0"/>
                <a:cs typeface="Calibri" panose="020F0502020204030204" pitchFamily="34" charset="0"/>
              </a:rPr>
              <a:t>for ‘baby’ as for ‘unborn baby.’</a:t>
            </a:r>
          </a:p>
          <a:p>
            <a:pPr marL="0" indent="0">
              <a:lnSpc>
                <a:spcPct val="107000"/>
              </a:lnSpc>
              <a:spcBef>
                <a:spcPts val="0"/>
              </a:spcBef>
              <a:buNone/>
            </a:pPr>
            <a:endParaRPr lang="en-US" sz="2400" b="0" i="0" dirty="0">
              <a:solidFill>
                <a:srgbClr val="000000"/>
              </a:solidFill>
              <a:effectLst/>
              <a:ea typeface="Calibri" panose="020F0502020204030204" pitchFamily="34" charset="0"/>
              <a:cs typeface="Calibri" panose="020F0502020204030204" pitchFamily="34" charset="0"/>
            </a:endParaRPr>
          </a:p>
          <a:p>
            <a:pPr marL="0" indent="0">
              <a:lnSpc>
                <a:spcPct val="107000"/>
              </a:lnSpc>
              <a:spcBef>
                <a:spcPts val="0"/>
              </a:spcBef>
              <a:buNone/>
            </a:pPr>
            <a:endParaRPr lang="en-US" sz="2400" b="0" i="0" dirty="0">
              <a:solidFill>
                <a:srgbClr val="000000"/>
              </a:solidFill>
              <a:effectLst/>
              <a:ea typeface="Calibri" panose="020F0502020204030204" pitchFamily="34" charset="0"/>
              <a:cs typeface="Calibri" panose="020F0502020204030204" pitchFamily="34" charset="0"/>
            </a:endParaRPr>
          </a:p>
          <a:p>
            <a:pPr marL="0" indent="0">
              <a:lnSpc>
                <a:spcPct val="107000"/>
              </a:lnSpc>
              <a:spcBef>
                <a:spcPts val="0"/>
              </a:spcBef>
              <a:buNone/>
            </a:pPr>
            <a:r>
              <a:rPr lang="en-US" sz="2400" dirty="0">
                <a:solidFill>
                  <a:srgbClr val="000000"/>
                </a:solidFill>
                <a:ea typeface="Calibri" panose="020F0502020204030204" pitchFamily="34" charset="0"/>
                <a:cs typeface="Calibri" panose="020F0502020204030204" pitchFamily="34" charset="0"/>
              </a:rPr>
              <a:t>In the biblical worldview, </a:t>
            </a:r>
            <a:r>
              <a:rPr lang="en-US" sz="2400" b="1" dirty="0">
                <a:solidFill>
                  <a:srgbClr val="FF0000"/>
                </a:solidFill>
                <a:ea typeface="Calibri" panose="020F0502020204030204" pitchFamily="34" charset="0"/>
                <a:cs typeface="Calibri" panose="020F0502020204030204" pitchFamily="34" charset="0"/>
              </a:rPr>
              <a:t>a child is a child whether unborn or born</a:t>
            </a:r>
            <a:r>
              <a:rPr lang="en-US" sz="2400" dirty="0">
                <a:solidFill>
                  <a:srgbClr val="000000"/>
                </a:solidFill>
                <a:ea typeface="Calibri" panose="020F0502020204030204" pitchFamily="34" charset="0"/>
                <a:cs typeface="Calibri" panose="020F0502020204030204" pitchFamily="34" charset="0"/>
              </a:rPr>
              <a:t>. From conception it is a child – a son or daughter. </a:t>
            </a:r>
          </a:p>
          <a:p>
            <a:pPr marL="0" indent="0">
              <a:lnSpc>
                <a:spcPct val="107000"/>
              </a:lnSpc>
              <a:spcBef>
                <a:spcPts val="0"/>
              </a:spcBef>
              <a:buNone/>
            </a:pPr>
            <a:endParaRPr lang="en-US" sz="1800" dirty="0">
              <a:solidFill>
                <a:srgbClr val="000000"/>
              </a:solidFill>
              <a:ea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9516BEB5-94C8-4E44-A21E-ABDD5DA1C869}"/>
              </a:ext>
            </a:extLst>
          </p:cNvPr>
          <p:cNvSpPr txBox="1">
            <a:spLocks/>
          </p:cNvSpPr>
          <p:nvPr/>
        </p:nvSpPr>
        <p:spPr>
          <a:xfrm>
            <a:off x="4010025" y="1158240"/>
            <a:ext cx="8039735" cy="551497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Bef>
                <a:spcPts val="0"/>
              </a:spcBef>
              <a:buNone/>
            </a:pPr>
            <a:r>
              <a:rPr lang="en-US" sz="3000" b="1" i="0" dirty="0">
                <a:solidFill>
                  <a:srgbClr val="000000"/>
                </a:solidFill>
                <a:effectLst/>
                <a:ea typeface="Calibri" panose="020F0502020204030204" pitchFamily="34" charset="0"/>
                <a:cs typeface="Calibri" panose="020F0502020204030204" pitchFamily="34" charset="0"/>
              </a:rPr>
              <a:t>New Testament: (Greek) “</a:t>
            </a:r>
            <a:r>
              <a:rPr lang="en-US" sz="3000" b="1" i="0" dirty="0" err="1">
                <a:solidFill>
                  <a:srgbClr val="000000"/>
                </a:solidFill>
                <a:effectLst/>
                <a:ea typeface="Calibri" panose="020F0502020204030204" pitchFamily="34" charset="0"/>
                <a:cs typeface="Calibri" panose="020F0502020204030204" pitchFamily="34" charset="0"/>
              </a:rPr>
              <a:t>brephos</a:t>
            </a:r>
            <a:r>
              <a:rPr lang="en-US" sz="3000" b="1" i="0" dirty="0">
                <a:solidFill>
                  <a:srgbClr val="000000"/>
                </a:solidFill>
                <a:effectLst/>
                <a:ea typeface="Calibri" panose="020F0502020204030204" pitchFamily="34" charset="0"/>
                <a:cs typeface="Calibri" panose="020F0502020204030204" pitchFamily="34" charset="0"/>
              </a:rPr>
              <a:t>” </a:t>
            </a:r>
          </a:p>
          <a:p>
            <a:pPr marL="0" indent="0">
              <a:lnSpc>
                <a:spcPct val="107000"/>
              </a:lnSpc>
              <a:spcBef>
                <a:spcPts val="1200"/>
              </a:spcBef>
              <a:buNone/>
            </a:pPr>
            <a:r>
              <a:rPr lang="en-US" sz="2400" dirty="0">
                <a:ea typeface="Calibri" panose="020F0502020204030204" pitchFamily="34" charset="0"/>
                <a:cs typeface="Calibri" panose="020F0502020204030204" pitchFamily="34" charset="0"/>
              </a:rPr>
              <a:t>The Greek word </a:t>
            </a:r>
            <a:r>
              <a:rPr lang="en-US" sz="2400" i="1" dirty="0">
                <a:ea typeface="Calibri" panose="020F0502020204030204" pitchFamily="34" charset="0"/>
                <a:cs typeface="Calibri" panose="020F0502020204030204" pitchFamily="34" charset="0"/>
              </a:rPr>
              <a:t>‘</a:t>
            </a:r>
            <a:r>
              <a:rPr lang="en-US" sz="2400" i="1" dirty="0" err="1">
                <a:ea typeface="Calibri" panose="020F0502020204030204" pitchFamily="34" charset="0"/>
                <a:cs typeface="Calibri" panose="020F0502020204030204" pitchFamily="34" charset="0"/>
              </a:rPr>
              <a:t>brephos</a:t>
            </a:r>
            <a:r>
              <a:rPr lang="en-US" sz="2400" i="1" dirty="0">
                <a:ea typeface="Calibri" panose="020F0502020204030204" pitchFamily="34" charset="0"/>
                <a:cs typeface="Calibri" panose="020F0502020204030204" pitchFamily="34" charset="0"/>
              </a:rPr>
              <a:t>’</a:t>
            </a:r>
            <a:r>
              <a:rPr lang="en-US" sz="2400" dirty="0">
                <a:ea typeface="Calibri" panose="020F0502020204030204" pitchFamily="34" charset="0"/>
                <a:cs typeface="Calibri" panose="020F0502020204030204" pitchFamily="34" charset="0"/>
              </a:rPr>
              <a:t> refers to both unborn and newly born babies:</a:t>
            </a:r>
          </a:p>
          <a:p>
            <a:pPr>
              <a:lnSpc>
                <a:spcPct val="107000"/>
              </a:lnSpc>
              <a:spcBef>
                <a:spcPts val="1200"/>
              </a:spcBef>
              <a:spcAft>
                <a:spcPts val="300"/>
              </a:spcAft>
            </a:pPr>
            <a:r>
              <a:rPr lang="en-US" sz="2400" b="1" dirty="0">
                <a:solidFill>
                  <a:srgbClr val="000000"/>
                </a:solidFill>
                <a:ea typeface="Calibri" panose="020F0502020204030204" pitchFamily="34" charset="0"/>
                <a:cs typeface="Calibri" panose="020F0502020204030204" pitchFamily="34" charset="0"/>
              </a:rPr>
              <a:t>Unborn baby </a:t>
            </a:r>
            <a:r>
              <a:rPr lang="en-US" sz="2400" dirty="0">
                <a:solidFill>
                  <a:srgbClr val="000000"/>
                </a:solidFill>
                <a:ea typeface="Calibri" panose="020F0502020204030204" pitchFamily="34" charset="0"/>
                <a:cs typeface="Calibri" panose="020F0502020204030204" pitchFamily="34" charset="0"/>
              </a:rPr>
              <a:t>(Lk 1:41 &amp; 44) John before he was born:</a:t>
            </a:r>
          </a:p>
          <a:p>
            <a:pPr lvl="1">
              <a:lnSpc>
                <a:spcPct val="107000"/>
              </a:lnSpc>
              <a:spcBef>
                <a:spcPts val="0"/>
              </a:spcBef>
              <a:spcAft>
                <a:spcPts val="300"/>
              </a:spcAft>
            </a:pPr>
            <a:r>
              <a:rPr lang="en-US" sz="2300" dirty="0"/>
              <a:t>(41) When Elizabeth heard Mary’s greeting, the </a:t>
            </a:r>
            <a:r>
              <a:rPr lang="en-US" sz="2300" b="1" dirty="0">
                <a:solidFill>
                  <a:srgbClr val="FF0000"/>
                </a:solidFill>
              </a:rPr>
              <a:t>baby </a:t>
            </a:r>
            <a:r>
              <a:rPr lang="en-US" sz="2300" b="1" i="1" dirty="0">
                <a:solidFill>
                  <a:srgbClr val="FF0000"/>
                </a:solidFill>
              </a:rPr>
              <a:t>(</a:t>
            </a:r>
            <a:r>
              <a:rPr lang="en-US" sz="2300" b="1" i="1" dirty="0" err="1">
                <a:solidFill>
                  <a:srgbClr val="FF0000"/>
                </a:solidFill>
              </a:rPr>
              <a:t>brephos</a:t>
            </a:r>
            <a:r>
              <a:rPr lang="en-US" sz="2300" b="1" i="1" dirty="0">
                <a:solidFill>
                  <a:srgbClr val="FF0000"/>
                </a:solidFill>
              </a:rPr>
              <a:t>)</a:t>
            </a:r>
            <a:r>
              <a:rPr lang="en-US" sz="2300" b="1" dirty="0">
                <a:solidFill>
                  <a:srgbClr val="FF0000"/>
                </a:solidFill>
              </a:rPr>
              <a:t> leaped in her womb</a:t>
            </a:r>
            <a:r>
              <a:rPr lang="en-US" sz="2300" dirty="0"/>
              <a:t>… Elizabeth was filled with the Holy Spirit. </a:t>
            </a:r>
          </a:p>
          <a:p>
            <a:pPr lvl="1">
              <a:lnSpc>
                <a:spcPct val="107000"/>
              </a:lnSpc>
              <a:spcBef>
                <a:spcPts val="0"/>
              </a:spcBef>
            </a:pPr>
            <a:r>
              <a:rPr lang="en-US" sz="2300" dirty="0"/>
              <a:t>(44) “As soon as the sound of your greeting reached my ears, the </a:t>
            </a:r>
            <a:r>
              <a:rPr lang="en-US" sz="2300" b="1" dirty="0">
                <a:solidFill>
                  <a:srgbClr val="FF0000"/>
                </a:solidFill>
              </a:rPr>
              <a:t>baby </a:t>
            </a:r>
            <a:r>
              <a:rPr lang="en-US" sz="2300" b="1" i="1" dirty="0">
                <a:solidFill>
                  <a:srgbClr val="FF0000"/>
                </a:solidFill>
              </a:rPr>
              <a:t>(</a:t>
            </a:r>
            <a:r>
              <a:rPr lang="en-US" sz="2300" b="1" i="1" dirty="0" err="1">
                <a:solidFill>
                  <a:srgbClr val="FF0000"/>
                </a:solidFill>
              </a:rPr>
              <a:t>brephos</a:t>
            </a:r>
            <a:r>
              <a:rPr lang="en-US" sz="2300" b="1" i="1" dirty="0">
                <a:solidFill>
                  <a:srgbClr val="FF0000"/>
                </a:solidFill>
              </a:rPr>
              <a:t>)</a:t>
            </a:r>
            <a:r>
              <a:rPr lang="en-US" sz="2300" b="1" dirty="0">
                <a:solidFill>
                  <a:srgbClr val="FF0000"/>
                </a:solidFill>
              </a:rPr>
              <a:t> in my womb </a:t>
            </a:r>
            <a:r>
              <a:rPr lang="en-US" sz="2300" dirty="0"/>
              <a:t>leaped for joy.”       </a:t>
            </a:r>
            <a:r>
              <a:rPr lang="en-US" sz="2300" i="1" dirty="0"/>
              <a:t>[Elizabeth]</a:t>
            </a:r>
            <a:endParaRPr lang="en-US" sz="2300" i="1" dirty="0">
              <a:solidFill>
                <a:srgbClr val="000000"/>
              </a:solidFill>
              <a:ea typeface="Calibri" panose="020F0502020204030204" pitchFamily="34" charset="0"/>
              <a:cs typeface="Calibri" panose="020F0502020204030204" pitchFamily="34" charset="0"/>
            </a:endParaRPr>
          </a:p>
          <a:p>
            <a:pPr>
              <a:lnSpc>
                <a:spcPct val="107000"/>
              </a:lnSpc>
              <a:spcBef>
                <a:spcPts val="1800"/>
              </a:spcBef>
              <a:spcAft>
                <a:spcPts val="300"/>
              </a:spcAft>
            </a:pPr>
            <a:r>
              <a:rPr lang="en-US" sz="2400" b="1" dirty="0">
                <a:solidFill>
                  <a:srgbClr val="000000"/>
                </a:solidFill>
                <a:ea typeface="Calibri" panose="020F0502020204030204" pitchFamily="34" charset="0"/>
                <a:cs typeface="Calibri" panose="020F0502020204030204" pitchFamily="34" charset="0"/>
              </a:rPr>
              <a:t>New born baby </a:t>
            </a:r>
            <a:r>
              <a:rPr lang="en-US" sz="2400" dirty="0">
                <a:solidFill>
                  <a:srgbClr val="000000"/>
                </a:solidFill>
                <a:ea typeface="Calibri" panose="020F0502020204030204" pitchFamily="34" charset="0"/>
                <a:cs typeface="Calibri" panose="020F0502020204030204" pitchFamily="34" charset="0"/>
              </a:rPr>
              <a:t>(Lk 2:12 &amp; 16) Jesus as a new born baby:</a:t>
            </a:r>
          </a:p>
          <a:p>
            <a:pPr lvl="1">
              <a:lnSpc>
                <a:spcPct val="107000"/>
              </a:lnSpc>
              <a:spcBef>
                <a:spcPts val="0"/>
              </a:spcBef>
              <a:spcAft>
                <a:spcPts val="300"/>
              </a:spcAft>
            </a:pPr>
            <a:r>
              <a:rPr lang="en-US" sz="2300" dirty="0"/>
              <a:t>(12) “This will be a sign to you: You will find a </a:t>
            </a:r>
            <a:r>
              <a:rPr lang="en-US" sz="2300" b="1" dirty="0">
                <a:solidFill>
                  <a:srgbClr val="FF0000"/>
                </a:solidFill>
              </a:rPr>
              <a:t>baby </a:t>
            </a:r>
            <a:r>
              <a:rPr lang="en-US" sz="2300" b="1" i="1" dirty="0">
                <a:solidFill>
                  <a:srgbClr val="FF0000"/>
                </a:solidFill>
              </a:rPr>
              <a:t>(</a:t>
            </a:r>
            <a:r>
              <a:rPr lang="en-US" sz="2300" b="1" i="1" dirty="0" err="1">
                <a:solidFill>
                  <a:srgbClr val="FF0000"/>
                </a:solidFill>
              </a:rPr>
              <a:t>brephos</a:t>
            </a:r>
            <a:r>
              <a:rPr lang="en-US" sz="2300" b="1" i="1" dirty="0">
                <a:solidFill>
                  <a:srgbClr val="FF0000"/>
                </a:solidFill>
              </a:rPr>
              <a:t>)</a:t>
            </a:r>
            <a:r>
              <a:rPr lang="en-US" sz="2300" b="1" dirty="0">
                <a:solidFill>
                  <a:srgbClr val="FF0000"/>
                </a:solidFill>
              </a:rPr>
              <a:t>  wrapped in cloths </a:t>
            </a:r>
            <a:r>
              <a:rPr lang="en-US" sz="2300" dirty="0"/>
              <a:t>and lying in a manger.”       </a:t>
            </a:r>
            <a:r>
              <a:rPr lang="en-US" sz="2300" i="1" dirty="0"/>
              <a:t>[Angel of the Lord]</a:t>
            </a:r>
          </a:p>
          <a:p>
            <a:pPr lvl="1">
              <a:lnSpc>
                <a:spcPct val="107000"/>
              </a:lnSpc>
              <a:spcBef>
                <a:spcPts val="0"/>
              </a:spcBef>
            </a:pPr>
            <a:r>
              <a:rPr lang="en-US" sz="2300" dirty="0"/>
              <a:t>(16) So they hurried off and found Mary and Joseph, and the </a:t>
            </a:r>
            <a:r>
              <a:rPr lang="en-US" sz="2300" b="1" dirty="0">
                <a:solidFill>
                  <a:srgbClr val="FF0000"/>
                </a:solidFill>
              </a:rPr>
              <a:t>baby </a:t>
            </a:r>
            <a:r>
              <a:rPr lang="en-US" sz="2300" b="1" i="1" dirty="0">
                <a:solidFill>
                  <a:srgbClr val="FF0000"/>
                </a:solidFill>
              </a:rPr>
              <a:t>(</a:t>
            </a:r>
            <a:r>
              <a:rPr lang="en-US" sz="2300" b="1" i="1" dirty="0" err="1">
                <a:solidFill>
                  <a:srgbClr val="FF0000"/>
                </a:solidFill>
              </a:rPr>
              <a:t>brephos</a:t>
            </a:r>
            <a:r>
              <a:rPr lang="en-US" sz="2300" b="1" i="1" dirty="0">
                <a:solidFill>
                  <a:srgbClr val="FF0000"/>
                </a:solidFill>
              </a:rPr>
              <a:t>), </a:t>
            </a:r>
            <a:r>
              <a:rPr lang="en-US" sz="2300" b="1" dirty="0">
                <a:solidFill>
                  <a:srgbClr val="FF0000"/>
                </a:solidFill>
              </a:rPr>
              <a:t>who was lying in the manger</a:t>
            </a:r>
            <a:r>
              <a:rPr lang="en-US" sz="2300" dirty="0"/>
              <a:t>. </a:t>
            </a:r>
          </a:p>
        </p:txBody>
      </p:sp>
      <p:graphicFrame>
        <p:nvGraphicFramePr>
          <p:cNvPr id="6" name="Table 5">
            <a:extLst>
              <a:ext uri="{FF2B5EF4-FFF2-40B4-BE49-F238E27FC236}">
                <a16:creationId xmlns:a16="http://schemas.microsoft.com/office/drawing/2014/main" id="{66DB85CA-715B-40D7-91E4-59619EB4453A}"/>
              </a:ext>
            </a:extLst>
          </p:cNvPr>
          <p:cNvGraphicFramePr>
            <a:graphicFrameLocks noGrp="1"/>
          </p:cNvGraphicFramePr>
          <p:nvPr>
            <p:extLst>
              <p:ext uri="{D42A27DB-BD31-4B8C-83A1-F6EECF244321}">
                <p14:modId xmlns:p14="http://schemas.microsoft.com/office/powerpoint/2010/main" val="1635173028"/>
              </p:ext>
            </p:extLst>
          </p:nvPr>
        </p:nvGraphicFramePr>
        <p:xfrm>
          <a:off x="9514492" y="1233805"/>
          <a:ext cx="2163158" cy="470535"/>
        </p:xfrm>
        <a:graphic>
          <a:graphicData uri="http://schemas.openxmlformats.org/drawingml/2006/table">
            <a:tbl>
              <a:tblPr/>
              <a:tblGrid>
                <a:gridCol w="2163158">
                  <a:extLst>
                    <a:ext uri="{9D8B030D-6E8A-4147-A177-3AD203B41FA5}">
                      <a16:colId xmlns:a16="http://schemas.microsoft.com/office/drawing/2014/main" val="1379497883"/>
                    </a:ext>
                  </a:extLst>
                </a:gridCol>
              </a:tblGrid>
              <a:tr h="470535">
                <a:tc>
                  <a:txBody>
                    <a:bodyPr/>
                    <a:lstStyle/>
                    <a:p>
                      <a:r>
                        <a:rPr lang="el-GR" sz="2400" b="1" dirty="0">
                          <a:solidFill>
                            <a:srgbClr val="001320"/>
                          </a:solidFill>
                          <a:effectLst/>
                          <a:latin typeface="Cardo"/>
                        </a:rPr>
                        <a:t>βρέφος</a:t>
                      </a:r>
                      <a:r>
                        <a:rPr lang="en-US" sz="2400" dirty="0">
                          <a:solidFill>
                            <a:srgbClr val="001320"/>
                          </a:solidFill>
                          <a:effectLst/>
                          <a:latin typeface="Cardo"/>
                        </a:rPr>
                        <a:t> </a:t>
                      </a:r>
                      <a:r>
                        <a:rPr lang="en-US" sz="2400" u="none" strike="noStrike" dirty="0" err="1">
                          <a:solidFill>
                            <a:srgbClr val="008AE6"/>
                          </a:solidFill>
                          <a:effectLst/>
                          <a:latin typeface="Cardo"/>
                          <a:hlinkClick r:id="rId3" tooltip="brephos: baby."/>
                        </a:rPr>
                        <a:t>brephos</a:t>
                      </a:r>
                      <a:endParaRPr lang="en-US" sz="2400" dirty="0">
                        <a:solidFill>
                          <a:srgbClr val="001320"/>
                        </a:solidFill>
                        <a:effectLst/>
                        <a:latin typeface="Cardo"/>
                      </a:endParaRPr>
                    </a:p>
                  </a:txBody>
                  <a:tcPr marL="31750" marR="31750" marT="31750" marB="3175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965411799"/>
                  </a:ext>
                </a:extLst>
              </a:tr>
            </a:tbl>
          </a:graphicData>
        </a:graphic>
      </p:graphicFrame>
    </p:spTree>
    <p:extLst>
      <p:ext uri="{BB962C8B-B14F-4D97-AF65-F5344CB8AC3E}">
        <p14:creationId xmlns:p14="http://schemas.microsoft.com/office/powerpoint/2010/main" val="4011325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1C1D6-89B2-46F0-81CF-386512C5653E}"/>
              </a:ext>
            </a:extLst>
          </p:cNvPr>
          <p:cNvSpPr>
            <a:spLocks noGrp="1"/>
          </p:cNvSpPr>
          <p:nvPr>
            <p:ph type="title"/>
          </p:nvPr>
        </p:nvSpPr>
        <p:spPr>
          <a:xfrm>
            <a:off x="0" y="1"/>
            <a:ext cx="12192000" cy="985519"/>
          </a:xfrm>
          <a:solidFill>
            <a:srgbClr val="FFC000"/>
          </a:solidFill>
        </p:spPr>
        <p:txBody>
          <a:bodyPr>
            <a:normAutofit/>
          </a:bodyPr>
          <a:lstStyle/>
          <a:p>
            <a:pPr>
              <a:spcBef>
                <a:spcPts val="1200"/>
              </a:spcBef>
            </a:pPr>
            <a:r>
              <a:rPr lang="en-US" sz="2800" b="1" u="sng" dirty="0"/>
              <a:t>Question 1 – Part 2</a:t>
            </a:r>
            <a:r>
              <a:rPr lang="en-US" sz="2800" b="1" dirty="0"/>
              <a:t>: 	What is the Unborn? </a:t>
            </a:r>
            <a:br>
              <a:rPr lang="en-US" sz="2800" b="1" dirty="0"/>
            </a:br>
            <a:r>
              <a:rPr lang="en-US" sz="2800" b="1" dirty="0"/>
              <a:t>				When does Human Life Begin?	</a:t>
            </a:r>
          </a:p>
        </p:txBody>
      </p:sp>
      <p:sp>
        <p:nvSpPr>
          <p:cNvPr id="4" name="Content Placeholder 3">
            <a:extLst>
              <a:ext uri="{FF2B5EF4-FFF2-40B4-BE49-F238E27FC236}">
                <a16:creationId xmlns:a16="http://schemas.microsoft.com/office/drawing/2014/main" id="{BE4759BB-643B-4E10-8FBA-025E22106F88}"/>
              </a:ext>
            </a:extLst>
          </p:cNvPr>
          <p:cNvSpPr>
            <a:spLocks noGrp="1"/>
          </p:cNvSpPr>
          <p:nvPr>
            <p:ph sz="half" idx="2"/>
          </p:nvPr>
        </p:nvSpPr>
        <p:spPr>
          <a:xfrm>
            <a:off x="223520" y="1076325"/>
            <a:ext cx="6082030" cy="5695949"/>
          </a:xfrm>
          <a:solidFill>
            <a:schemeClr val="accent6">
              <a:lumMod val="20000"/>
              <a:lumOff val="80000"/>
            </a:schemeClr>
          </a:solidFill>
        </p:spPr>
        <p:txBody>
          <a:bodyPr>
            <a:normAutofit fontScale="92500" lnSpcReduction="20000"/>
          </a:bodyPr>
          <a:lstStyle/>
          <a:p>
            <a:pPr marL="0" indent="0">
              <a:lnSpc>
                <a:spcPct val="107000"/>
              </a:lnSpc>
              <a:spcBef>
                <a:spcPts val="0"/>
              </a:spcBef>
              <a:buNone/>
            </a:pPr>
            <a:r>
              <a:rPr lang="en-US" sz="2600" b="1" u="sng" dirty="0">
                <a:solidFill>
                  <a:srgbClr val="FF0000"/>
                </a:solidFill>
                <a:ea typeface="Calibri" panose="020F0502020204030204" pitchFamily="34" charset="0"/>
                <a:cs typeface="Calibri" panose="020F0502020204030204" pitchFamily="34" charset="0"/>
              </a:rPr>
              <a:t>2</a:t>
            </a:r>
            <a:r>
              <a:rPr lang="en-US" sz="2600" b="1" u="sng" baseline="30000" dirty="0">
                <a:solidFill>
                  <a:srgbClr val="FF0000"/>
                </a:solidFill>
                <a:ea typeface="Calibri" panose="020F0502020204030204" pitchFamily="34" charset="0"/>
                <a:cs typeface="Calibri" panose="020F0502020204030204" pitchFamily="34" charset="0"/>
              </a:rPr>
              <a:t>nd</a:t>
            </a:r>
            <a:r>
              <a:rPr lang="en-US" sz="2600" b="1" dirty="0">
                <a:solidFill>
                  <a:srgbClr val="FF0000"/>
                </a:solidFill>
                <a:ea typeface="Calibri" panose="020F0502020204030204" pitchFamily="34" charset="0"/>
                <a:cs typeface="Calibri" panose="020F0502020204030204" pitchFamily="34" charset="0"/>
              </a:rPr>
              <a:t>: The story of pregnant Mary visiting </a:t>
            </a:r>
          </a:p>
          <a:p>
            <a:pPr marL="0" indent="0">
              <a:lnSpc>
                <a:spcPct val="107000"/>
              </a:lnSpc>
              <a:spcBef>
                <a:spcPts val="0"/>
              </a:spcBef>
              <a:buNone/>
            </a:pPr>
            <a:r>
              <a:rPr lang="en-US" sz="2600" b="1" dirty="0">
                <a:solidFill>
                  <a:srgbClr val="FF0000"/>
                </a:solidFill>
                <a:ea typeface="Calibri" panose="020F0502020204030204" pitchFamily="34" charset="0"/>
                <a:cs typeface="Calibri" panose="020F0502020204030204" pitchFamily="34" charset="0"/>
              </a:rPr>
              <a:t>        pregnant Elizabeth.</a:t>
            </a:r>
          </a:p>
          <a:p>
            <a:pPr marL="0" indent="0">
              <a:lnSpc>
                <a:spcPct val="107000"/>
              </a:lnSpc>
              <a:spcBef>
                <a:spcPts val="0"/>
              </a:spcBef>
              <a:buNone/>
            </a:pPr>
            <a:endParaRPr lang="en-US" sz="1500" b="1" dirty="0">
              <a:solidFill>
                <a:srgbClr val="FF0000"/>
              </a:solidFill>
              <a:ea typeface="Calibri" panose="020F0502020204030204" pitchFamily="34" charset="0"/>
              <a:cs typeface="Calibri" panose="020F0502020204030204" pitchFamily="34" charset="0"/>
            </a:endParaRPr>
          </a:p>
          <a:p>
            <a:pPr marL="0" indent="0">
              <a:lnSpc>
                <a:spcPct val="107000"/>
              </a:lnSpc>
              <a:spcBef>
                <a:spcPts val="0"/>
              </a:spcBef>
              <a:buNone/>
            </a:pPr>
            <a:r>
              <a:rPr lang="en-US" sz="2400" b="1" dirty="0">
                <a:ea typeface="Calibri" panose="020F0502020204030204" pitchFamily="34" charset="0"/>
                <a:cs typeface="Calibri" panose="020F0502020204030204" pitchFamily="34" charset="0"/>
              </a:rPr>
              <a:t>Read:  Luke 1: 24-44</a:t>
            </a:r>
          </a:p>
          <a:p>
            <a:pPr marL="0" indent="0">
              <a:lnSpc>
                <a:spcPct val="107000"/>
              </a:lnSpc>
              <a:spcBef>
                <a:spcPts val="0"/>
              </a:spcBef>
              <a:buNone/>
            </a:pPr>
            <a:endParaRPr lang="en-US" sz="2600" b="1" dirty="0">
              <a:ea typeface="Calibri" panose="020F0502020204030204" pitchFamily="34" charset="0"/>
              <a:cs typeface="Calibri" panose="020F0502020204030204" pitchFamily="34" charset="0"/>
            </a:endParaRPr>
          </a:p>
          <a:p>
            <a:pPr marL="0" indent="0">
              <a:lnSpc>
                <a:spcPct val="107000"/>
              </a:lnSpc>
              <a:spcBef>
                <a:spcPts val="0"/>
              </a:spcBef>
              <a:buNone/>
            </a:pPr>
            <a:endParaRPr lang="en-US" sz="1100" b="1" dirty="0">
              <a:ea typeface="Calibri" panose="020F0502020204030204" pitchFamily="34" charset="0"/>
              <a:cs typeface="Calibri" panose="020F0502020204030204" pitchFamily="34" charset="0"/>
            </a:endParaRPr>
          </a:p>
          <a:p>
            <a:pPr marL="0" indent="0">
              <a:lnSpc>
                <a:spcPct val="107000"/>
              </a:lnSpc>
              <a:spcBef>
                <a:spcPts val="0"/>
              </a:spcBef>
              <a:buNone/>
            </a:pPr>
            <a:r>
              <a:rPr lang="en-US" sz="2600" dirty="0">
                <a:ea typeface="Calibri" panose="020F0502020204030204" pitchFamily="34" charset="0"/>
                <a:cs typeface="Calibri" panose="020F0502020204030204" pitchFamily="34" charset="0"/>
              </a:rPr>
              <a:t>Elizabeth and </a:t>
            </a:r>
            <a:r>
              <a:rPr lang="en-US" sz="2600" dirty="0" err="1">
                <a:ea typeface="Calibri" panose="020F0502020204030204" pitchFamily="34" charset="0"/>
                <a:cs typeface="Calibri" panose="020F0502020204030204" pitchFamily="34" charset="0"/>
              </a:rPr>
              <a:t>Zacharius</a:t>
            </a:r>
            <a:r>
              <a:rPr lang="en-US" sz="2600" dirty="0">
                <a:ea typeface="Calibri" panose="020F0502020204030204" pitchFamily="34" charset="0"/>
                <a:cs typeface="Calibri" panose="020F0502020204030204" pitchFamily="34" charset="0"/>
              </a:rPr>
              <a:t> (old and barren) lived in a village in “the hill country of Judah” (1:39), near to Jerusalem where </a:t>
            </a:r>
            <a:r>
              <a:rPr lang="en-US" sz="2600" dirty="0" err="1">
                <a:ea typeface="Calibri" panose="020F0502020204030204" pitchFamily="34" charset="0"/>
                <a:cs typeface="Calibri" panose="020F0502020204030204" pitchFamily="34" charset="0"/>
              </a:rPr>
              <a:t>Zacharius</a:t>
            </a:r>
            <a:r>
              <a:rPr lang="en-US" sz="2600" dirty="0">
                <a:ea typeface="Calibri" panose="020F0502020204030204" pitchFamily="34" charset="0"/>
                <a:cs typeface="Calibri" panose="020F0502020204030204" pitchFamily="34" charset="0"/>
              </a:rPr>
              <a:t> was serving as priest at the temple (1:8). </a:t>
            </a:r>
          </a:p>
          <a:p>
            <a:pPr marL="0" indent="0">
              <a:lnSpc>
                <a:spcPct val="107000"/>
              </a:lnSpc>
              <a:spcBef>
                <a:spcPts val="0"/>
              </a:spcBef>
              <a:buNone/>
            </a:pPr>
            <a:r>
              <a:rPr lang="en-US" sz="2600" dirty="0">
                <a:ea typeface="Calibri" panose="020F0502020204030204" pitchFamily="34" charset="0"/>
                <a:cs typeface="Calibri" panose="020F0502020204030204" pitchFamily="34" charset="0"/>
              </a:rPr>
              <a:t> </a:t>
            </a:r>
          </a:p>
          <a:p>
            <a:pPr marL="0" indent="0">
              <a:lnSpc>
                <a:spcPct val="107000"/>
              </a:lnSpc>
              <a:spcBef>
                <a:spcPts val="0"/>
              </a:spcBef>
              <a:buNone/>
            </a:pPr>
            <a:r>
              <a:rPr lang="en-US" sz="2600" dirty="0">
                <a:ea typeface="Calibri" panose="020F0502020204030204" pitchFamily="34" charset="0"/>
                <a:cs typeface="Calibri" panose="020F0502020204030204" pitchFamily="34" charset="0"/>
              </a:rPr>
              <a:t>How old is John the Baptist? (36) </a:t>
            </a:r>
          </a:p>
          <a:p>
            <a:pPr marL="0" indent="0">
              <a:lnSpc>
                <a:spcPct val="107000"/>
              </a:lnSpc>
              <a:spcBef>
                <a:spcPts val="0"/>
              </a:spcBef>
              <a:buNone/>
            </a:pPr>
            <a:r>
              <a:rPr lang="en-US" sz="2600" dirty="0">
                <a:ea typeface="Calibri" panose="020F0502020204030204" pitchFamily="34" charset="0"/>
                <a:cs typeface="Calibri" panose="020F0502020204030204" pitchFamily="34" charset="0"/>
              </a:rPr>
              <a:t>	About 6 months in the womb.</a:t>
            </a:r>
          </a:p>
          <a:p>
            <a:pPr marL="0" indent="0">
              <a:lnSpc>
                <a:spcPct val="107000"/>
              </a:lnSpc>
              <a:spcBef>
                <a:spcPts val="0"/>
              </a:spcBef>
              <a:buNone/>
            </a:pPr>
            <a:r>
              <a:rPr lang="en-US" sz="2600" dirty="0">
                <a:ea typeface="Calibri" panose="020F0502020204030204" pitchFamily="34" charset="0"/>
                <a:cs typeface="Calibri" panose="020F0502020204030204" pitchFamily="34" charset="0"/>
              </a:rPr>
              <a:t>How big is John? </a:t>
            </a:r>
          </a:p>
          <a:p>
            <a:pPr marL="0" indent="0">
              <a:lnSpc>
                <a:spcPct val="107000"/>
              </a:lnSpc>
              <a:spcBef>
                <a:spcPts val="0"/>
              </a:spcBef>
              <a:buNone/>
            </a:pPr>
            <a:r>
              <a:rPr lang="en-US" sz="2600" dirty="0">
                <a:ea typeface="Calibri" panose="020F0502020204030204" pitchFamily="34" charset="0"/>
                <a:cs typeface="Calibri" panose="020F0502020204030204" pitchFamily="34" charset="0"/>
              </a:rPr>
              <a:t>	Slightly bigger than your hand</a:t>
            </a:r>
          </a:p>
          <a:p>
            <a:pPr marL="0" indent="0">
              <a:lnSpc>
                <a:spcPct val="107000"/>
              </a:lnSpc>
              <a:spcBef>
                <a:spcPts val="1200"/>
              </a:spcBef>
              <a:buNone/>
            </a:pPr>
            <a:r>
              <a:rPr lang="en-US" sz="2600" b="1" dirty="0">
                <a:ea typeface="Calibri" panose="020F0502020204030204" pitchFamily="34" charset="0"/>
                <a:cs typeface="Calibri" panose="020F0502020204030204" pitchFamily="34" charset="0"/>
              </a:rPr>
              <a:t>Question</a:t>
            </a:r>
          </a:p>
          <a:p>
            <a:pPr marL="0" indent="0">
              <a:lnSpc>
                <a:spcPct val="107000"/>
              </a:lnSpc>
              <a:spcBef>
                <a:spcPts val="0"/>
              </a:spcBef>
              <a:buNone/>
            </a:pPr>
            <a:r>
              <a:rPr lang="en-US" sz="2600" b="1" dirty="0">
                <a:solidFill>
                  <a:srgbClr val="FF0000"/>
                </a:solidFill>
                <a:ea typeface="Calibri" panose="020F0502020204030204" pitchFamily="34" charset="0"/>
                <a:cs typeface="Calibri" panose="020F0502020204030204" pitchFamily="34" charset="0"/>
              </a:rPr>
              <a:t>How old and how big is the unborn Jesus? </a:t>
            </a:r>
          </a:p>
          <a:p>
            <a:pPr marL="0" indent="0">
              <a:lnSpc>
                <a:spcPct val="107000"/>
              </a:lnSpc>
              <a:spcBef>
                <a:spcPts val="0"/>
              </a:spcBef>
              <a:buNone/>
            </a:pPr>
            <a:r>
              <a:rPr lang="en-US" sz="2600" i="1" dirty="0">
                <a:ea typeface="Calibri" panose="020F0502020204030204" pitchFamily="34" charset="0"/>
                <a:cs typeface="Calibri" panose="020F0502020204030204" pitchFamily="34" charset="0"/>
              </a:rPr>
              <a:t>(Read carefully to see)</a:t>
            </a:r>
          </a:p>
        </p:txBody>
      </p:sp>
      <p:sp>
        <p:nvSpPr>
          <p:cNvPr id="5" name="Content Placeholder 2">
            <a:extLst>
              <a:ext uri="{FF2B5EF4-FFF2-40B4-BE49-F238E27FC236}">
                <a16:creationId xmlns:a16="http://schemas.microsoft.com/office/drawing/2014/main" id="{9516BEB5-94C8-4E44-A21E-ABDD5DA1C869}"/>
              </a:ext>
            </a:extLst>
          </p:cNvPr>
          <p:cNvSpPr txBox="1">
            <a:spLocks/>
          </p:cNvSpPr>
          <p:nvPr/>
        </p:nvSpPr>
        <p:spPr>
          <a:xfrm>
            <a:off x="4399280" y="1158240"/>
            <a:ext cx="7569200" cy="55149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p:txBody>
      </p:sp>
      <p:pic>
        <p:nvPicPr>
          <p:cNvPr id="1026" name="Picture 2" descr="Jesus Is Honored Before His Birth | Life of Jesus">
            <a:extLst>
              <a:ext uri="{FF2B5EF4-FFF2-40B4-BE49-F238E27FC236}">
                <a16:creationId xmlns:a16="http://schemas.microsoft.com/office/drawing/2014/main" id="{7741C15B-F86E-4D86-9565-AD503D90690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3578"/>
          <a:stretch/>
        </p:blipFill>
        <p:spPr bwMode="auto">
          <a:xfrm>
            <a:off x="6477000" y="1076325"/>
            <a:ext cx="5572124" cy="569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995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12" end="1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13" end="1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1C1D6-89B2-46F0-81CF-386512C5653E}"/>
              </a:ext>
            </a:extLst>
          </p:cNvPr>
          <p:cNvSpPr>
            <a:spLocks noGrp="1"/>
          </p:cNvSpPr>
          <p:nvPr>
            <p:ph type="title"/>
          </p:nvPr>
        </p:nvSpPr>
        <p:spPr>
          <a:xfrm>
            <a:off x="0" y="1"/>
            <a:ext cx="12192000" cy="985519"/>
          </a:xfrm>
          <a:solidFill>
            <a:srgbClr val="FFC000"/>
          </a:solidFill>
        </p:spPr>
        <p:txBody>
          <a:bodyPr>
            <a:normAutofit/>
          </a:bodyPr>
          <a:lstStyle/>
          <a:p>
            <a:pPr>
              <a:spcBef>
                <a:spcPts val="1200"/>
              </a:spcBef>
            </a:pPr>
            <a:r>
              <a:rPr lang="en-US" sz="2800" b="1" u="sng" dirty="0"/>
              <a:t>Question 1 – Part 2</a:t>
            </a:r>
            <a:r>
              <a:rPr lang="en-US" sz="2800" b="1" dirty="0"/>
              <a:t>: 	What is the Unborn? </a:t>
            </a:r>
            <a:br>
              <a:rPr lang="en-US" sz="2800" b="1" dirty="0"/>
            </a:br>
            <a:r>
              <a:rPr lang="en-US" sz="2800" b="1" dirty="0"/>
              <a:t>				When does Human Life Begin?	</a:t>
            </a:r>
          </a:p>
        </p:txBody>
      </p:sp>
      <p:sp>
        <p:nvSpPr>
          <p:cNvPr id="4" name="Content Placeholder 3">
            <a:extLst>
              <a:ext uri="{FF2B5EF4-FFF2-40B4-BE49-F238E27FC236}">
                <a16:creationId xmlns:a16="http://schemas.microsoft.com/office/drawing/2014/main" id="{BE4759BB-643B-4E10-8FBA-025E22106F88}"/>
              </a:ext>
            </a:extLst>
          </p:cNvPr>
          <p:cNvSpPr>
            <a:spLocks noGrp="1"/>
          </p:cNvSpPr>
          <p:nvPr>
            <p:ph sz="half" idx="2"/>
          </p:nvPr>
        </p:nvSpPr>
        <p:spPr>
          <a:xfrm>
            <a:off x="223520" y="1148080"/>
            <a:ext cx="5750560" cy="5514975"/>
          </a:xfrm>
          <a:solidFill>
            <a:schemeClr val="accent6">
              <a:lumMod val="20000"/>
              <a:lumOff val="80000"/>
            </a:schemeClr>
          </a:solidFill>
        </p:spPr>
        <p:txBody>
          <a:bodyPr>
            <a:normAutofit/>
          </a:bodyPr>
          <a:lstStyle/>
          <a:p>
            <a:pPr marL="0" indent="0">
              <a:lnSpc>
                <a:spcPct val="107000"/>
              </a:lnSpc>
              <a:spcBef>
                <a:spcPts val="0"/>
              </a:spcBef>
              <a:buNone/>
            </a:pPr>
            <a:r>
              <a:rPr lang="en-US" sz="2400" b="1" u="sng" dirty="0">
                <a:solidFill>
                  <a:srgbClr val="FF0000"/>
                </a:solidFill>
                <a:ea typeface="Calibri" panose="020F0502020204030204" pitchFamily="34" charset="0"/>
                <a:cs typeface="Calibri" panose="020F0502020204030204" pitchFamily="34" charset="0"/>
              </a:rPr>
              <a:t>2</a:t>
            </a:r>
            <a:r>
              <a:rPr lang="en-US" sz="2400" b="1" u="sng" baseline="30000" dirty="0">
                <a:solidFill>
                  <a:srgbClr val="FF0000"/>
                </a:solidFill>
                <a:ea typeface="Calibri" panose="020F0502020204030204" pitchFamily="34" charset="0"/>
                <a:cs typeface="Calibri" panose="020F0502020204030204" pitchFamily="34" charset="0"/>
              </a:rPr>
              <a:t>nd</a:t>
            </a:r>
            <a:r>
              <a:rPr lang="en-US" sz="2400" b="1" dirty="0">
                <a:solidFill>
                  <a:srgbClr val="FF0000"/>
                </a:solidFill>
                <a:ea typeface="Calibri" panose="020F0502020204030204" pitchFamily="34" charset="0"/>
                <a:cs typeface="Calibri" panose="020F0502020204030204" pitchFamily="34" charset="0"/>
              </a:rPr>
              <a:t>: The story of pregnant Mary visiting </a:t>
            </a:r>
          </a:p>
          <a:p>
            <a:pPr marL="0" indent="0">
              <a:lnSpc>
                <a:spcPct val="107000"/>
              </a:lnSpc>
              <a:spcBef>
                <a:spcPts val="0"/>
              </a:spcBef>
              <a:buNone/>
            </a:pPr>
            <a:r>
              <a:rPr lang="en-US" sz="2400" b="1" dirty="0">
                <a:solidFill>
                  <a:srgbClr val="FF0000"/>
                </a:solidFill>
                <a:ea typeface="Calibri" panose="020F0502020204030204" pitchFamily="34" charset="0"/>
                <a:cs typeface="Calibri" panose="020F0502020204030204" pitchFamily="34" charset="0"/>
              </a:rPr>
              <a:t>        pregnant Elizabeth.</a:t>
            </a:r>
          </a:p>
          <a:p>
            <a:pPr marL="0" indent="0">
              <a:lnSpc>
                <a:spcPct val="107000"/>
              </a:lnSpc>
              <a:spcBef>
                <a:spcPts val="0"/>
              </a:spcBef>
              <a:buNone/>
            </a:pPr>
            <a:endParaRPr lang="en-US" sz="1800" b="1" dirty="0">
              <a:ea typeface="Calibri" panose="020F0502020204030204" pitchFamily="34" charset="0"/>
              <a:cs typeface="Calibri" panose="020F0502020204030204" pitchFamily="34" charset="0"/>
            </a:endParaRPr>
          </a:p>
          <a:p>
            <a:pPr marL="0" indent="0">
              <a:lnSpc>
                <a:spcPct val="107000"/>
              </a:lnSpc>
              <a:spcBef>
                <a:spcPts val="0"/>
              </a:spcBef>
              <a:buNone/>
            </a:pPr>
            <a:endParaRPr lang="en-US" sz="1800" b="1" dirty="0">
              <a:ea typeface="Calibri" panose="020F0502020204030204" pitchFamily="34" charset="0"/>
              <a:cs typeface="Calibri" panose="020F0502020204030204" pitchFamily="34" charset="0"/>
            </a:endParaRPr>
          </a:p>
          <a:p>
            <a:pPr marL="0" indent="0">
              <a:lnSpc>
                <a:spcPct val="107000"/>
              </a:lnSpc>
              <a:spcBef>
                <a:spcPts val="0"/>
              </a:spcBef>
              <a:buNone/>
            </a:pPr>
            <a:r>
              <a:rPr lang="en-US" sz="2400" b="1" dirty="0">
                <a:ea typeface="Calibri" panose="020F0502020204030204" pitchFamily="34" charset="0"/>
                <a:cs typeface="Calibri" panose="020F0502020204030204" pitchFamily="34" charset="0"/>
              </a:rPr>
              <a:t>(26-27) Mary was NOT pregnant </a:t>
            </a:r>
            <a:r>
              <a:rPr lang="en-US" sz="2400" dirty="0">
                <a:ea typeface="Calibri" panose="020F0502020204030204" pitchFamily="34" charset="0"/>
                <a:cs typeface="Calibri" panose="020F0502020204030204" pitchFamily="34" charset="0"/>
              </a:rPr>
              <a:t>when the  </a:t>
            </a:r>
          </a:p>
          <a:p>
            <a:pPr marL="0" indent="0">
              <a:lnSpc>
                <a:spcPct val="107000"/>
              </a:lnSpc>
              <a:spcBef>
                <a:spcPts val="0"/>
              </a:spcBef>
              <a:buNone/>
            </a:pPr>
            <a:r>
              <a:rPr lang="en-US" sz="2400" dirty="0">
                <a:ea typeface="Calibri" panose="020F0502020204030204" pitchFamily="34" charset="0"/>
                <a:cs typeface="Calibri" panose="020F0502020204030204" pitchFamily="34" charset="0"/>
              </a:rPr>
              <a:t>              angel came to her in Nazareth.</a:t>
            </a:r>
          </a:p>
          <a:p>
            <a:pPr marL="0" indent="0">
              <a:lnSpc>
                <a:spcPct val="107000"/>
              </a:lnSpc>
              <a:spcBef>
                <a:spcPts val="0"/>
              </a:spcBef>
              <a:buNone/>
            </a:pPr>
            <a:endParaRPr lang="en-US" sz="3200" b="1" dirty="0">
              <a:ea typeface="Calibri" panose="020F0502020204030204" pitchFamily="34" charset="0"/>
              <a:cs typeface="Calibri" panose="020F0502020204030204" pitchFamily="34" charset="0"/>
            </a:endParaRPr>
          </a:p>
          <a:p>
            <a:pPr marL="0" indent="0">
              <a:lnSpc>
                <a:spcPct val="107000"/>
              </a:lnSpc>
              <a:spcBef>
                <a:spcPts val="0"/>
              </a:spcBef>
              <a:buNone/>
            </a:pPr>
            <a:r>
              <a:rPr lang="en-US" sz="2400" b="1" dirty="0">
                <a:ea typeface="Calibri" panose="020F0502020204030204" pitchFamily="34" charset="0"/>
                <a:cs typeface="Calibri" panose="020F0502020204030204" pitchFamily="34" charset="0"/>
              </a:rPr>
              <a:t>(39) Mary went quickly.</a:t>
            </a:r>
          </a:p>
          <a:p>
            <a:pPr marL="0" indent="0">
              <a:lnSpc>
                <a:spcPct val="107000"/>
              </a:lnSpc>
              <a:spcBef>
                <a:spcPts val="0"/>
              </a:spcBef>
              <a:buNone/>
            </a:pPr>
            <a:r>
              <a:rPr lang="en-US" sz="2400" b="1" dirty="0">
                <a:ea typeface="Calibri" panose="020F0502020204030204" pitchFamily="34" charset="0"/>
                <a:cs typeface="Calibri" panose="020F0502020204030204" pitchFamily="34" charset="0"/>
              </a:rPr>
              <a:t>	</a:t>
            </a:r>
            <a:r>
              <a:rPr lang="en-US" sz="2400" dirty="0">
                <a:ea typeface="Calibri" panose="020F0502020204030204" pitchFamily="34" charset="0"/>
                <a:cs typeface="Calibri" panose="020F0502020204030204" pitchFamily="34" charset="0"/>
              </a:rPr>
              <a:t>Distance: Approx. 115-150 kms.</a:t>
            </a:r>
          </a:p>
          <a:p>
            <a:pPr marL="0" indent="0">
              <a:lnSpc>
                <a:spcPct val="107000"/>
              </a:lnSpc>
              <a:spcBef>
                <a:spcPts val="0"/>
              </a:spcBef>
              <a:buNone/>
            </a:pPr>
            <a:r>
              <a:rPr lang="en-US" sz="2400" dirty="0">
                <a:ea typeface="Calibri" panose="020F0502020204030204" pitchFamily="34" charset="0"/>
                <a:cs typeface="Calibri" panose="020F0502020204030204" pitchFamily="34" charset="0"/>
              </a:rPr>
              <a:t>	Time: Prob. 3-5 days (maybe a week)</a:t>
            </a:r>
          </a:p>
          <a:p>
            <a:pPr marL="0" indent="0">
              <a:lnSpc>
                <a:spcPct val="107000"/>
              </a:lnSpc>
              <a:spcBef>
                <a:spcPts val="0"/>
              </a:spcBef>
              <a:buNone/>
            </a:pPr>
            <a:endParaRPr lang="en-US" sz="3200" b="1" dirty="0">
              <a:ea typeface="Calibri" panose="020F0502020204030204" pitchFamily="34" charset="0"/>
              <a:cs typeface="Calibri" panose="020F0502020204030204" pitchFamily="34" charset="0"/>
            </a:endParaRPr>
          </a:p>
          <a:p>
            <a:pPr marL="0" indent="0">
              <a:lnSpc>
                <a:spcPct val="107000"/>
              </a:lnSpc>
              <a:spcBef>
                <a:spcPts val="0"/>
              </a:spcBef>
              <a:buNone/>
            </a:pPr>
            <a:r>
              <a:rPr lang="en-US" sz="2400" b="1" dirty="0">
                <a:ea typeface="Calibri" panose="020F0502020204030204" pitchFamily="34" charset="0"/>
                <a:cs typeface="Calibri" panose="020F0502020204030204" pitchFamily="34" charset="0"/>
              </a:rPr>
              <a:t>(41) Mary was pregnant </a:t>
            </a:r>
            <a:r>
              <a:rPr lang="en-US" sz="2400" dirty="0">
                <a:ea typeface="Calibri" panose="020F0502020204030204" pitchFamily="34" charset="0"/>
                <a:cs typeface="Calibri" panose="020F0502020204030204" pitchFamily="34" charset="0"/>
              </a:rPr>
              <a:t>when she arrived. </a:t>
            </a:r>
            <a:endParaRPr lang="en-US" sz="2200" dirty="0">
              <a:solidFill>
                <a:srgbClr val="FF0000"/>
              </a:solidFill>
              <a:ea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9516BEB5-94C8-4E44-A21E-ABDD5DA1C869}"/>
              </a:ext>
            </a:extLst>
          </p:cNvPr>
          <p:cNvSpPr txBox="1">
            <a:spLocks/>
          </p:cNvSpPr>
          <p:nvPr/>
        </p:nvSpPr>
        <p:spPr>
          <a:xfrm>
            <a:off x="4399280" y="1158240"/>
            <a:ext cx="7569200" cy="55149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97673A73-0C77-4F50-8E9D-9EBDD7F7CABA}"/>
              </a:ext>
            </a:extLst>
          </p:cNvPr>
          <p:cNvPicPr>
            <a:picLocks noChangeAspect="1"/>
          </p:cNvPicPr>
          <p:nvPr/>
        </p:nvPicPr>
        <p:blipFill rotWithShape="1">
          <a:blip r:embed="rId3">
            <a:extLst>
              <a:ext uri="{28A0092B-C50C-407E-A947-70E740481C1C}">
                <a14:useLocalDpi xmlns:a14="http://schemas.microsoft.com/office/drawing/2010/main" val="0"/>
              </a:ext>
            </a:extLst>
          </a:blip>
          <a:srcRect l="25129" t="14831" r="7675"/>
          <a:stretch/>
        </p:blipFill>
        <p:spPr>
          <a:xfrm>
            <a:off x="6217922" y="1158240"/>
            <a:ext cx="5801535" cy="5514975"/>
          </a:xfrm>
          <a:prstGeom prst="rect">
            <a:avLst/>
          </a:prstGeom>
        </p:spPr>
      </p:pic>
    </p:spTree>
    <p:extLst>
      <p:ext uri="{BB962C8B-B14F-4D97-AF65-F5344CB8AC3E}">
        <p14:creationId xmlns:p14="http://schemas.microsoft.com/office/powerpoint/2010/main" val="2452564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1C1D6-89B2-46F0-81CF-386512C5653E}"/>
              </a:ext>
            </a:extLst>
          </p:cNvPr>
          <p:cNvSpPr>
            <a:spLocks noGrp="1"/>
          </p:cNvSpPr>
          <p:nvPr>
            <p:ph type="title"/>
          </p:nvPr>
        </p:nvSpPr>
        <p:spPr>
          <a:xfrm>
            <a:off x="0" y="1"/>
            <a:ext cx="12192000" cy="985519"/>
          </a:xfrm>
          <a:solidFill>
            <a:srgbClr val="FFC000"/>
          </a:solidFill>
        </p:spPr>
        <p:txBody>
          <a:bodyPr>
            <a:normAutofit/>
          </a:bodyPr>
          <a:lstStyle/>
          <a:p>
            <a:pPr>
              <a:spcBef>
                <a:spcPts val="1200"/>
              </a:spcBef>
            </a:pPr>
            <a:r>
              <a:rPr lang="en-US" sz="2800" b="1" u="sng" dirty="0"/>
              <a:t>Question 1 – Part 2</a:t>
            </a:r>
            <a:r>
              <a:rPr lang="en-US" sz="2800" b="1" dirty="0"/>
              <a:t>: 	What is the Unborn? </a:t>
            </a:r>
            <a:br>
              <a:rPr lang="en-US" sz="2800" b="1" dirty="0"/>
            </a:br>
            <a:r>
              <a:rPr lang="en-US" sz="2800" b="1" dirty="0"/>
              <a:t>				When does Human Life Begin?	</a:t>
            </a:r>
          </a:p>
        </p:txBody>
      </p:sp>
      <p:sp>
        <p:nvSpPr>
          <p:cNvPr id="4" name="Content Placeholder 3">
            <a:extLst>
              <a:ext uri="{FF2B5EF4-FFF2-40B4-BE49-F238E27FC236}">
                <a16:creationId xmlns:a16="http://schemas.microsoft.com/office/drawing/2014/main" id="{BE4759BB-643B-4E10-8FBA-025E22106F88}"/>
              </a:ext>
            </a:extLst>
          </p:cNvPr>
          <p:cNvSpPr>
            <a:spLocks noGrp="1"/>
          </p:cNvSpPr>
          <p:nvPr>
            <p:ph sz="half" idx="2"/>
          </p:nvPr>
        </p:nvSpPr>
        <p:spPr>
          <a:xfrm>
            <a:off x="133350" y="1057275"/>
            <a:ext cx="6219825" cy="5705475"/>
          </a:xfrm>
          <a:solidFill>
            <a:schemeClr val="accent6">
              <a:lumMod val="20000"/>
              <a:lumOff val="80000"/>
            </a:schemeClr>
          </a:solidFill>
        </p:spPr>
        <p:txBody>
          <a:bodyPr>
            <a:normAutofit fontScale="77500" lnSpcReduction="20000"/>
          </a:bodyPr>
          <a:lstStyle/>
          <a:p>
            <a:pPr marL="0" indent="0">
              <a:lnSpc>
                <a:spcPct val="107000"/>
              </a:lnSpc>
              <a:spcBef>
                <a:spcPts val="0"/>
              </a:spcBef>
              <a:buNone/>
            </a:pPr>
            <a:r>
              <a:rPr lang="en-US" b="1" u="sng" dirty="0">
                <a:solidFill>
                  <a:srgbClr val="FF0000"/>
                </a:solidFill>
                <a:ea typeface="Calibri" panose="020F0502020204030204" pitchFamily="34" charset="0"/>
                <a:cs typeface="Calibri" panose="020F0502020204030204" pitchFamily="34" charset="0"/>
              </a:rPr>
              <a:t>2</a:t>
            </a:r>
            <a:r>
              <a:rPr lang="en-US" b="1" u="sng" baseline="30000" dirty="0">
                <a:solidFill>
                  <a:srgbClr val="FF0000"/>
                </a:solidFill>
                <a:ea typeface="Calibri" panose="020F0502020204030204" pitchFamily="34" charset="0"/>
                <a:cs typeface="Calibri" panose="020F0502020204030204" pitchFamily="34" charset="0"/>
              </a:rPr>
              <a:t>nd</a:t>
            </a:r>
            <a:r>
              <a:rPr lang="en-US" b="1" dirty="0">
                <a:solidFill>
                  <a:srgbClr val="FF0000"/>
                </a:solidFill>
                <a:ea typeface="Calibri" panose="020F0502020204030204" pitchFamily="34" charset="0"/>
                <a:cs typeface="Calibri" panose="020F0502020204030204" pitchFamily="34" charset="0"/>
              </a:rPr>
              <a:t>: The story of pregnant Mary visiting    </a:t>
            </a:r>
          </a:p>
          <a:p>
            <a:pPr marL="0" indent="0">
              <a:lnSpc>
                <a:spcPct val="107000"/>
              </a:lnSpc>
              <a:spcBef>
                <a:spcPts val="0"/>
              </a:spcBef>
              <a:buNone/>
            </a:pPr>
            <a:r>
              <a:rPr lang="en-US" b="1" dirty="0">
                <a:solidFill>
                  <a:srgbClr val="FF0000"/>
                </a:solidFill>
                <a:ea typeface="Calibri" panose="020F0502020204030204" pitchFamily="34" charset="0"/>
                <a:cs typeface="Calibri" panose="020F0502020204030204" pitchFamily="34" charset="0"/>
              </a:rPr>
              <a:t>         pregnant Elizabeth.</a:t>
            </a:r>
          </a:p>
          <a:p>
            <a:pPr marL="0" indent="0">
              <a:lnSpc>
                <a:spcPct val="107000"/>
              </a:lnSpc>
              <a:spcBef>
                <a:spcPts val="0"/>
              </a:spcBef>
              <a:buNone/>
            </a:pPr>
            <a:endParaRPr lang="en-US" sz="1500" b="1" dirty="0">
              <a:solidFill>
                <a:srgbClr val="FF0000"/>
              </a:solidFill>
              <a:ea typeface="Calibri" panose="020F0502020204030204" pitchFamily="34" charset="0"/>
              <a:cs typeface="Calibri" panose="020F0502020204030204" pitchFamily="34" charset="0"/>
            </a:endParaRPr>
          </a:p>
          <a:p>
            <a:pPr marL="0" indent="0">
              <a:lnSpc>
                <a:spcPct val="107000"/>
              </a:lnSpc>
              <a:spcBef>
                <a:spcPts val="0"/>
              </a:spcBef>
              <a:buNone/>
            </a:pPr>
            <a:r>
              <a:rPr lang="en-US" sz="2600" b="1" dirty="0">
                <a:solidFill>
                  <a:srgbClr val="FF0000"/>
                </a:solidFill>
                <a:ea typeface="Calibri" panose="020F0502020204030204" pitchFamily="34" charset="0"/>
                <a:cs typeface="Calibri" panose="020F0502020204030204" pitchFamily="34" charset="0"/>
              </a:rPr>
              <a:t>Q. How old </a:t>
            </a:r>
            <a:r>
              <a:rPr lang="en-US" sz="2600" b="1" dirty="0">
                <a:ea typeface="Calibri" panose="020F0502020204030204" pitchFamily="34" charset="0"/>
                <a:cs typeface="Calibri" panose="020F0502020204030204" pitchFamily="34" charset="0"/>
              </a:rPr>
              <a:t>and </a:t>
            </a:r>
            <a:r>
              <a:rPr lang="en-US" sz="2600" b="1" dirty="0">
                <a:solidFill>
                  <a:srgbClr val="FF0000"/>
                </a:solidFill>
                <a:ea typeface="Calibri" panose="020F0502020204030204" pitchFamily="34" charset="0"/>
                <a:cs typeface="Calibri" panose="020F0502020204030204" pitchFamily="34" charset="0"/>
              </a:rPr>
              <a:t>how big </a:t>
            </a:r>
            <a:r>
              <a:rPr lang="en-US" sz="2600" b="1" dirty="0">
                <a:ea typeface="Calibri" panose="020F0502020204030204" pitchFamily="34" charset="0"/>
                <a:cs typeface="Calibri" panose="020F0502020204030204" pitchFamily="34" charset="0"/>
              </a:rPr>
              <a:t>was the unborn Jesus when  </a:t>
            </a:r>
          </a:p>
          <a:p>
            <a:pPr marL="0" indent="0">
              <a:lnSpc>
                <a:spcPct val="107000"/>
              </a:lnSpc>
              <a:spcBef>
                <a:spcPts val="0"/>
              </a:spcBef>
              <a:buNone/>
            </a:pPr>
            <a:r>
              <a:rPr lang="en-US" sz="2600" b="1" dirty="0">
                <a:ea typeface="Calibri" panose="020F0502020204030204" pitchFamily="34" charset="0"/>
                <a:cs typeface="Calibri" panose="020F0502020204030204" pitchFamily="34" charset="0"/>
              </a:rPr>
              <a:t>     Mary arrived?</a:t>
            </a:r>
          </a:p>
          <a:p>
            <a:pPr marL="0" indent="0">
              <a:lnSpc>
                <a:spcPct val="107000"/>
              </a:lnSpc>
              <a:spcBef>
                <a:spcPts val="200"/>
              </a:spcBef>
              <a:buNone/>
            </a:pPr>
            <a:r>
              <a:rPr lang="en-US" sz="2300" b="1" dirty="0">
                <a:ea typeface="Calibri" panose="020F0502020204030204" pitchFamily="34" charset="0"/>
                <a:cs typeface="Calibri" panose="020F0502020204030204" pitchFamily="34" charset="0"/>
              </a:rPr>
              <a:t> A. </a:t>
            </a:r>
            <a:r>
              <a:rPr lang="en-US" sz="2500" dirty="0">
                <a:ea typeface="Calibri" panose="020F0502020204030204" pitchFamily="34" charset="0"/>
                <a:cs typeface="Calibri" panose="020F0502020204030204" pitchFamily="34" charset="0"/>
              </a:rPr>
              <a:t>From 1 day to a week old. [see also v. 56-57]</a:t>
            </a:r>
            <a:r>
              <a:rPr lang="en-US" sz="2300" b="1" dirty="0">
                <a:ea typeface="Calibri" panose="020F0502020204030204" pitchFamily="34" charset="0"/>
                <a:cs typeface="Calibri" panose="020F0502020204030204" pitchFamily="34" charset="0"/>
              </a:rPr>
              <a:t>	</a:t>
            </a:r>
          </a:p>
          <a:p>
            <a:pPr marL="0" indent="0">
              <a:lnSpc>
                <a:spcPct val="107000"/>
              </a:lnSpc>
              <a:spcBef>
                <a:spcPts val="200"/>
              </a:spcBef>
              <a:buNone/>
            </a:pPr>
            <a:r>
              <a:rPr lang="en-US" sz="2300" b="1" dirty="0">
                <a:ea typeface="Calibri" panose="020F0502020204030204" pitchFamily="34" charset="0"/>
                <a:cs typeface="Calibri" panose="020F0502020204030204" pitchFamily="34" charset="0"/>
              </a:rPr>
              <a:t> A. </a:t>
            </a:r>
            <a:r>
              <a:rPr lang="en-US" sz="2500" dirty="0">
                <a:ea typeface="Calibri" panose="020F0502020204030204" pitchFamily="34" charset="0"/>
                <a:cs typeface="Calibri" panose="020F0502020204030204" pitchFamily="34" charset="0"/>
              </a:rPr>
              <a:t>Small as a period. - [likely not yet implanted in the womb]</a:t>
            </a:r>
          </a:p>
          <a:p>
            <a:pPr marL="0" indent="0">
              <a:lnSpc>
                <a:spcPct val="107000"/>
              </a:lnSpc>
              <a:spcBef>
                <a:spcPts val="1200"/>
              </a:spcBef>
              <a:spcAft>
                <a:spcPts val="300"/>
              </a:spcAft>
              <a:buNone/>
            </a:pPr>
            <a:r>
              <a:rPr lang="en-US" b="1" i="1" dirty="0">
                <a:ea typeface="Calibri" panose="020F0502020204030204" pitchFamily="34" charset="0"/>
                <a:cs typeface="Calibri" panose="020F0502020204030204" pitchFamily="34" charset="0"/>
              </a:rPr>
              <a:t>Never-the-less…</a:t>
            </a:r>
          </a:p>
          <a:p>
            <a:pPr marL="0" indent="0">
              <a:lnSpc>
                <a:spcPct val="107000"/>
              </a:lnSpc>
              <a:spcBef>
                <a:spcPts val="0"/>
              </a:spcBef>
              <a:buNone/>
            </a:pPr>
            <a:r>
              <a:rPr lang="en-US" sz="2600" dirty="0">
                <a:ea typeface="Calibri" panose="020F0502020204030204" pitchFamily="34" charset="0"/>
                <a:cs typeface="Calibri" panose="020F0502020204030204" pitchFamily="34" charset="0"/>
              </a:rPr>
              <a:t>John leaps for joy announcing Jesus’ arrival – “The Lord has come!” - as he would 30 years later to Israel.</a:t>
            </a:r>
          </a:p>
          <a:p>
            <a:pPr marL="0" indent="0">
              <a:lnSpc>
                <a:spcPct val="107000"/>
              </a:lnSpc>
              <a:spcBef>
                <a:spcPts val="1200"/>
              </a:spcBef>
              <a:spcAft>
                <a:spcPts val="600"/>
              </a:spcAft>
              <a:buNone/>
            </a:pPr>
            <a:r>
              <a:rPr lang="en-US" sz="2600" b="1" dirty="0">
                <a:ea typeface="Calibri" panose="020F0502020204030204" pitchFamily="34" charset="0"/>
                <a:cs typeface="Calibri" panose="020F0502020204030204" pitchFamily="34" charset="0"/>
              </a:rPr>
              <a:t>This is powerful affirmation of the humanity of unborn children.</a:t>
            </a:r>
          </a:p>
          <a:p>
            <a:pPr marL="914400" lvl="1" indent="-457200">
              <a:lnSpc>
                <a:spcPct val="107000"/>
              </a:lnSpc>
              <a:spcBef>
                <a:spcPts val="0"/>
              </a:spcBef>
              <a:buAutoNum type="arabicPeriod"/>
            </a:pPr>
            <a:r>
              <a:rPr lang="en-US" sz="2600" u="sng" dirty="0">
                <a:ea typeface="Calibri" panose="020F0502020204030204" pitchFamily="34" charset="0"/>
                <a:cs typeface="Calibri" panose="020F0502020204030204" pitchFamily="34" charset="0"/>
              </a:rPr>
              <a:t>John’s very human response</a:t>
            </a:r>
            <a:r>
              <a:rPr lang="en-US" sz="2600" dirty="0">
                <a:ea typeface="Calibri" panose="020F0502020204030204" pitchFamily="34" charset="0"/>
                <a:cs typeface="Calibri" panose="020F0502020204030204" pitchFamily="34" charset="0"/>
              </a:rPr>
              <a:t> – leaping, joy</a:t>
            </a:r>
          </a:p>
          <a:p>
            <a:pPr marL="914400" lvl="1" indent="-457200">
              <a:lnSpc>
                <a:spcPct val="107000"/>
              </a:lnSpc>
              <a:spcBef>
                <a:spcPts val="0"/>
              </a:spcBef>
              <a:buAutoNum type="arabicPeriod"/>
            </a:pPr>
            <a:r>
              <a:rPr lang="en-US" sz="2600" u="sng" dirty="0">
                <a:ea typeface="Calibri" panose="020F0502020204030204" pitchFamily="34" charset="0"/>
                <a:cs typeface="Calibri" panose="020F0502020204030204" pitchFamily="34" charset="0"/>
              </a:rPr>
              <a:t>Jesus’ arrival</a:t>
            </a:r>
            <a:r>
              <a:rPr lang="en-US" sz="2600" dirty="0">
                <a:ea typeface="Calibri" panose="020F0502020204030204" pitchFamily="34" charset="0"/>
                <a:cs typeface="Calibri" panose="020F0502020204030204" pitchFamily="34" charset="0"/>
              </a:rPr>
              <a:t>! He has come - the fully Divine God has now arrived as fully human! REJOICE!</a:t>
            </a:r>
          </a:p>
          <a:p>
            <a:pPr marL="0" indent="0">
              <a:lnSpc>
                <a:spcPct val="107000"/>
              </a:lnSpc>
              <a:spcBef>
                <a:spcPts val="1800"/>
              </a:spcBef>
              <a:buNone/>
            </a:pPr>
            <a:r>
              <a:rPr lang="en-US" sz="2700" dirty="0">
                <a:ea typeface="Calibri" panose="020F0502020204030204" pitchFamily="34" charset="0"/>
                <a:cs typeface="Calibri" panose="020F0502020204030204" pitchFamily="34" charset="0"/>
              </a:rPr>
              <a:t>Size, level of development, environment, degree of dependency – it doesn’t change this one fact… </a:t>
            </a:r>
          </a:p>
          <a:p>
            <a:pPr marL="0" indent="0">
              <a:lnSpc>
                <a:spcPct val="107000"/>
              </a:lnSpc>
              <a:spcBef>
                <a:spcPts val="0"/>
              </a:spcBef>
              <a:buNone/>
            </a:pPr>
            <a:r>
              <a:rPr lang="en-US" sz="2700" dirty="0">
                <a:ea typeface="Calibri" panose="020F0502020204030204" pitchFamily="34" charset="0"/>
                <a:cs typeface="Calibri" panose="020F0502020204030204" pitchFamily="34" charset="0"/>
              </a:rPr>
              <a:t>	      </a:t>
            </a:r>
            <a:r>
              <a:rPr lang="en-US" sz="2700" b="1" i="1" dirty="0">
                <a:solidFill>
                  <a:srgbClr val="FF0000"/>
                </a:solidFill>
                <a:ea typeface="Calibri" panose="020F0502020204030204" pitchFamily="34" charset="0"/>
                <a:cs typeface="Calibri" panose="020F0502020204030204" pitchFamily="34" charset="0"/>
              </a:rPr>
              <a:t>…a human is human from the beginning!</a:t>
            </a:r>
          </a:p>
        </p:txBody>
      </p:sp>
      <p:sp>
        <p:nvSpPr>
          <p:cNvPr id="5" name="Content Placeholder 2">
            <a:extLst>
              <a:ext uri="{FF2B5EF4-FFF2-40B4-BE49-F238E27FC236}">
                <a16:creationId xmlns:a16="http://schemas.microsoft.com/office/drawing/2014/main" id="{9516BEB5-94C8-4E44-A21E-ABDD5DA1C869}"/>
              </a:ext>
            </a:extLst>
          </p:cNvPr>
          <p:cNvSpPr txBox="1">
            <a:spLocks/>
          </p:cNvSpPr>
          <p:nvPr/>
        </p:nvSpPr>
        <p:spPr>
          <a:xfrm>
            <a:off x="4399280" y="1158240"/>
            <a:ext cx="7569200" cy="55149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p:txBody>
      </p:sp>
      <p:pic>
        <p:nvPicPr>
          <p:cNvPr id="1026" name="Picture 2" descr="Jesus Is Honored Before His Birth | Life of Jesus">
            <a:extLst>
              <a:ext uri="{FF2B5EF4-FFF2-40B4-BE49-F238E27FC236}">
                <a16:creationId xmlns:a16="http://schemas.microsoft.com/office/drawing/2014/main" id="{7741C15B-F86E-4D86-9565-AD503D90690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3578"/>
          <a:stretch/>
        </p:blipFill>
        <p:spPr bwMode="auto">
          <a:xfrm>
            <a:off x="6553200" y="1057275"/>
            <a:ext cx="5505450" cy="5705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5884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1C1D6-89B2-46F0-81CF-386512C5653E}"/>
              </a:ext>
            </a:extLst>
          </p:cNvPr>
          <p:cNvSpPr>
            <a:spLocks noGrp="1"/>
          </p:cNvSpPr>
          <p:nvPr>
            <p:ph type="title"/>
          </p:nvPr>
        </p:nvSpPr>
        <p:spPr>
          <a:xfrm>
            <a:off x="0" y="1"/>
            <a:ext cx="12192000" cy="985519"/>
          </a:xfrm>
          <a:solidFill>
            <a:srgbClr val="FFC000"/>
          </a:solidFill>
        </p:spPr>
        <p:txBody>
          <a:bodyPr>
            <a:normAutofit/>
          </a:bodyPr>
          <a:lstStyle/>
          <a:p>
            <a:pPr>
              <a:spcBef>
                <a:spcPts val="1200"/>
              </a:spcBef>
            </a:pPr>
            <a:r>
              <a:rPr lang="en-US" sz="2800" b="1" u="sng" dirty="0"/>
              <a:t>Question 1 – Part 2</a:t>
            </a:r>
            <a:r>
              <a:rPr lang="en-US" sz="2800" b="1" dirty="0"/>
              <a:t>: 	What is the Unborn? </a:t>
            </a:r>
            <a:br>
              <a:rPr lang="en-US" sz="2800" b="1" dirty="0"/>
            </a:br>
            <a:r>
              <a:rPr lang="en-US" sz="2800" b="1" dirty="0"/>
              <a:t>				When does Human Life Begin?	</a:t>
            </a:r>
          </a:p>
        </p:txBody>
      </p:sp>
      <p:sp>
        <p:nvSpPr>
          <p:cNvPr id="4" name="Content Placeholder 3">
            <a:extLst>
              <a:ext uri="{FF2B5EF4-FFF2-40B4-BE49-F238E27FC236}">
                <a16:creationId xmlns:a16="http://schemas.microsoft.com/office/drawing/2014/main" id="{BE4759BB-643B-4E10-8FBA-025E22106F88}"/>
              </a:ext>
            </a:extLst>
          </p:cNvPr>
          <p:cNvSpPr>
            <a:spLocks noGrp="1"/>
          </p:cNvSpPr>
          <p:nvPr>
            <p:ph sz="half" idx="2"/>
          </p:nvPr>
        </p:nvSpPr>
        <p:spPr>
          <a:xfrm>
            <a:off x="223520" y="1148080"/>
            <a:ext cx="5770880" cy="5514975"/>
          </a:xfrm>
          <a:solidFill>
            <a:schemeClr val="accent6">
              <a:lumMod val="20000"/>
              <a:lumOff val="80000"/>
            </a:schemeClr>
          </a:solidFill>
        </p:spPr>
        <p:txBody>
          <a:bodyPr>
            <a:normAutofit/>
          </a:bodyPr>
          <a:lstStyle/>
          <a:p>
            <a:pPr marL="0" indent="0">
              <a:lnSpc>
                <a:spcPct val="107000"/>
              </a:lnSpc>
              <a:spcBef>
                <a:spcPts val="0"/>
              </a:spcBef>
              <a:buNone/>
            </a:pPr>
            <a:r>
              <a:rPr lang="en-US" sz="2800" b="1" u="sng" dirty="0">
                <a:solidFill>
                  <a:srgbClr val="FF0000"/>
                </a:solidFill>
                <a:ea typeface="Calibri" panose="020F0502020204030204" pitchFamily="34" charset="0"/>
                <a:cs typeface="Calibri" panose="020F0502020204030204" pitchFamily="34" charset="0"/>
              </a:rPr>
              <a:t>3</a:t>
            </a:r>
            <a:r>
              <a:rPr lang="en-US" sz="2800" b="1" u="sng" baseline="30000" dirty="0">
                <a:solidFill>
                  <a:srgbClr val="FF0000"/>
                </a:solidFill>
                <a:ea typeface="Calibri" panose="020F0502020204030204" pitchFamily="34" charset="0"/>
                <a:cs typeface="Calibri" panose="020F0502020204030204" pitchFamily="34" charset="0"/>
              </a:rPr>
              <a:t>rd</a:t>
            </a:r>
            <a:r>
              <a:rPr lang="en-US" sz="2800" b="1" dirty="0">
                <a:solidFill>
                  <a:srgbClr val="FF0000"/>
                </a:solidFill>
                <a:ea typeface="Calibri" panose="020F0502020204030204" pitchFamily="34" charset="0"/>
                <a:cs typeface="Calibri" panose="020F0502020204030204" pitchFamily="34" charset="0"/>
              </a:rPr>
              <a:t>: Science Affirms what the Bible   </a:t>
            </a:r>
          </a:p>
          <a:p>
            <a:pPr marL="0" indent="0">
              <a:lnSpc>
                <a:spcPct val="107000"/>
              </a:lnSpc>
              <a:spcBef>
                <a:spcPts val="0"/>
              </a:spcBef>
              <a:buNone/>
            </a:pPr>
            <a:r>
              <a:rPr lang="en-US" b="1" dirty="0">
                <a:solidFill>
                  <a:srgbClr val="FF0000"/>
                </a:solidFill>
                <a:ea typeface="Calibri" panose="020F0502020204030204" pitchFamily="34" charset="0"/>
                <a:cs typeface="Calibri" panose="020F0502020204030204" pitchFamily="34" charset="0"/>
              </a:rPr>
              <a:t>       </a:t>
            </a:r>
            <a:r>
              <a:rPr lang="en-US" sz="2800" b="1" dirty="0">
                <a:solidFill>
                  <a:srgbClr val="FF0000"/>
                </a:solidFill>
                <a:ea typeface="Calibri" panose="020F0502020204030204" pitchFamily="34" charset="0"/>
                <a:cs typeface="Calibri" panose="020F0502020204030204" pitchFamily="34" charset="0"/>
              </a:rPr>
              <a:t>Teaches</a:t>
            </a:r>
          </a:p>
          <a:p>
            <a:pPr marL="0" indent="0">
              <a:lnSpc>
                <a:spcPct val="107000"/>
              </a:lnSpc>
              <a:spcBef>
                <a:spcPts val="0"/>
              </a:spcBef>
              <a:buNone/>
            </a:pPr>
            <a:endParaRPr lang="en-US" b="1" dirty="0">
              <a:solidFill>
                <a:srgbClr val="FF0000"/>
              </a:solidFill>
              <a:ea typeface="Calibri" panose="020F0502020204030204" pitchFamily="34" charset="0"/>
              <a:cs typeface="Calibri" panose="020F0502020204030204" pitchFamily="34" charset="0"/>
            </a:endParaRPr>
          </a:p>
          <a:p>
            <a:pPr marL="0" indent="0">
              <a:lnSpc>
                <a:spcPct val="107000"/>
              </a:lnSpc>
              <a:spcBef>
                <a:spcPts val="0"/>
              </a:spcBef>
              <a:buNone/>
            </a:pPr>
            <a:r>
              <a:rPr lang="en-US" sz="2400" b="1" dirty="0">
                <a:ea typeface="Calibri" panose="020F0502020204030204" pitchFamily="34" charset="0"/>
                <a:cs typeface="Calibri" panose="020F0502020204030204" pitchFamily="34" charset="0"/>
              </a:rPr>
              <a:t>Fetal embryology teaches us that life begins at conception (fertilization).</a:t>
            </a:r>
          </a:p>
          <a:p>
            <a:pPr marL="0" indent="0">
              <a:lnSpc>
                <a:spcPct val="107000"/>
              </a:lnSpc>
              <a:spcBef>
                <a:spcPts val="0"/>
              </a:spcBef>
              <a:buNone/>
            </a:pPr>
            <a:endParaRPr lang="en-US" sz="2400" dirty="0">
              <a:ea typeface="Calibri" panose="020F0502020204030204" pitchFamily="34" charset="0"/>
              <a:cs typeface="Calibri" panose="020F0502020204030204" pitchFamily="34" charset="0"/>
            </a:endParaRPr>
          </a:p>
          <a:p>
            <a:pPr marL="0" indent="0">
              <a:lnSpc>
                <a:spcPct val="107000"/>
              </a:lnSpc>
              <a:spcBef>
                <a:spcPts val="0"/>
              </a:spcBef>
              <a:buNone/>
            </a:pPr>
            <a:r>
              <a:rPr lang="en-US" sz="2400" dirty="0">
                <a:ea typeface="Calibri" panose="020F0502020204030204" pitchFamily="34" charset="0"/>
                <a:cs typeface="Calibri" panose="020F0502020204030204" pitchFamily="34" charset="0"/>
              </a:rPr>
              <a:t>At conception you are:</a:t>
            </a:r>
          </a:p>
          <a:p>
            <a:pPr marL="914400" lvl="1" indent="-457200">
              <a:lnSpc>
                <a:spcPct val="107000"/>
              </a:lnSpc>
              <a:spcBef>
                <a:spcPts val="0"/>
              </a:spcBef>
              <a:buAutoNum type="arabicPeriod"/>
            </a:pPr>
            <a:r>
              <a:rPr lang="en-US" sz="2200" dirty="0">
                <a:solidFill>
                  <a:srgbClr val="FF0000"/>
                </a:solidFill>
                <a:ea typeface="Calibri" panose="020F0502020204030204" pitchFamily="34" charset="0"/>
                <a:cs typeface="Calibri" panose="020F0502020204030204" pitchFamily="34" charset="0"/>
              </a:rPr>
              <a:t>A </a:t>
            </a:r>
            <a:r>
              <a:rPr lang="en-US" sz="2200" b="1" dirty="0">
                <a:solidFill>
                  <a:srgbClr val="FF0000"/>
                </a:solidFill>
                <a:ea typeface="Calibri" panose="020F0502020204030204" pitchFamily="34" charset="0"/>
                <a:cs typeface="Calibri" panose="020F0502020204030204" pitchFamily="34" charset="0"/>
              </a:rPr>
              <a:t>living</a:t>
            </a:r>
            <a:r>
              <a:rPr lang="en-US" sz="2200" dirty="0">
                <a:solidFill>
                  <a:srgbClr val="FF0000"/>
                </a:solidFill>
                <a:ea typeface="Calibri" panose="020F0502020204030204" pitchFamily="34" charset="0"/>
                <a:cs typeface="Calibri" panose="020F0502020204030204" pitchFamily="34" charset="0"/>
              </a:rPr>
              <a:t> human being</a:t>
            </a:r>
          </a:p>
          <a:p>
            <a:pPr marL="914400" lvl="1" indent="-457200">
              <a:lnSpc>
                <a:spcPct val="107000"/>
              </a:lnSpc>
              <a:spcBef>
                <a:spcPts val="0"/>
              </a:spcBef>
              <a:buAutoNum type="arabicPeriod"/>
            </a:pPr>
            <a:r>
              <a:rPr lang="en-US" sz="2200" dirty="0">
                <a:solidFill>
                  <a:srgbClr val="FF0000"/>
                </a:solidFill>
                <a:ea typeface="Calibri" panose="020F0502020204030204" pitchFamily="34" charset="0"/>
                <a:cs typeface="Calibri" panose="020F0502020204030204" pitchFamily="34" charset="0"/>
              </a:rPr>
              <a:t>A </a:t>
            </a:r>
            <a:r>
              <a:rPr lang="en-US" sz="2200" b="1" dirty="0">
                <a:solidFill>
                  <a:srgbClr val="FF0000"/>
                </a:solidFill>
                <a:ea typeface="Calibri" panose="020F0502020204030204" pitchFamily="34" charset="0"/>
                <a:cs typeface="Calibri" panose="020F0502020204030204" pitchFamily="34" charset="0"/>
              </a:rPr>
              <a:t>distinct</a:t>
            </a:r>
            <a:r>
              <a:rPr lang="en-US" sz="2200" dirty="0">
                <a:solidFill>
                  <a:srgbClr val="FF0000"/>
                </a:solidFill>
                <a:ea typeface="Calibri" panose="020F0502020204030204" pitchFamily="34" charset="0"/>
                <a:cs typeface="Calibri" panose="020F0502020204030204" pitchFamily="34" charset="0"/>
              </a:rPr>
              <a:t> human being</a:t>
            </a:r>
          </a:p>
          <a:p>
            <a:pPr marL="914400" lvl="1" indent="-457200">
              <a:lnSpc>
                <a:spcPct val="107000"/>
              </a:lnSpc>
              <a:spcBef>
                <a:spcPts val="0"/>
              </a:spcBef>
              <a:buAutoNum type="arabicPeriod"/>
            </a:pPr>
            <a:r>
              <a:rPr lang="en-US" sz="2200" dirty="0">
                <a:solidFill>
                  <a:srgbClr val="FF0000"/>
                </a:solidFill>
                <a:ea typeface="Calibri" panose="020F0502020204030204" pitchFamily="34" charset="0"/>
                <a:cs typeface="Calibri" panose="020F0502020204030204" pitchFamily="34" charset="0"/>
              </a:rPr>
              <a:t>A </a:t>
            </a:r>
            <a:r>
              <a:rPr lang="en-US" sz="2200" b="1" dirty="0">
                <a:solidFill>
                  <a:srgbClr val="FF0000"/>
                </a:solidFill>
                <a:ea typeface="Calibri" panose="020F0502020204030204" pitchFamily="34" charset="0"/>
                <a:cs typeface="Calibri" panose="020F0502020204030204" pitchFamily="34" charset="0"/>
              </a:rPr>
              <a:t>whole</a:t>
            </a:r>
            <a:r>
              <a:rPr lang="en-US" sz="2200" dirty="0">
                <a:solidFill>
                  <a:srgbClr val="FF0000"/>
                </a:solidFill>
                <a:ea typeface="Calibri" panose="020F0502020204030204" pitchFamily="34" charset="0"/>
                <a:cs typeface="Calibri" panose="020F0502020204030204" pitchFamily="34" charset="0"/>
              </a:rPr>
              <a:t> human being – that comes into existence and develops and matures from within through natural stages of maturation.</a:t>
            </a:r>
          </a:p>
        </p:txBody>
      </p:sp>
      <p:sp>
        <p:nvSpPr>
          <p:cNvPr id="5" name="Content Placeholder 2">
            <a:extLst>
              <a:ext uri="{FF2B5EF4-FFF2-40B4-BE49-F238E27FC236}">
                <a16:creationId xmlns:a16="http://schemas.microsoft.com/office/drawing/2014/main" id="{9516BEB5-94C8-4E44-A21E-ABDD5DA1C869}"/>
              </a:ext>
            </a:extLst>
          </p:cNvPr>
          <p:cNvSpPr txBox="1">
            <a:spLocks/>
          </p:cNvSpPr>
          <p:nvPr/>
        </p:nvSpPr>
        <p:spPr>
          <a:xfrm>
            <a:off x="4399280" y="1158240"/>
            <a:ext cx="7569200" cy="55149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p:txBody>
      </p:sp>
      <p:pic>
        <p:nvPicPr>
          <p:cNvPr id="6" name="Content Placeholder 3">
            <a:extLst>
              <a:ext uri="{FF2B5EF4-FFF2-40B4-BE49-F238E27FC236}">
                <a16:creationId xmlns:a16="http://schemas.microsoft.com/office/drawing/2014/main" id="{266DBE37-98D6-4901-A3C1-218E3C9600C7}"/>
              </a:ext>
            </a:extLst>
          </p:cNvPr>
          <p:cNvPicPr>
            <a:picLocks noGrp="1"/>
          </p:cNvPicPr>
          <p:nvPr>
            <p:ph idx="1"/>
          </p:nvPr>
        </p:nvPicPr>
        <p:blipFill>
          <a:blip r:embed="rId3">
            <a:extLst>
              <a:ext uri="{28A0092B-C50C-407E-A947-70E740481C1C}">
                <a14:useLocalDpi xmlns:a14="http://schemas.microsoft.com/office/drawing/2010/main" val="0"/>
              </a:ext>
            </a:extLst>
          </a:blip>
          <a:stretch>
            <a:fillRect/>
          </a:stretch>
        </p:blipFill>
        <p:spPr>
          <a:xfrm>
            <a:off x="6197602" y="1158240"/>
            <a:ext cx="5770880" cy="4188207"/>
          </a:xfrm>
          <a:prstGeom prst="rect">
            <a:avLst/>
          </a:prstGeom>
          <a:ln w="6350">
            <a:solidFill>
              <a:schemeClr val="tx1"/>
            </a:solidFill>
          </a:ln>
        </p:spPr>
      </p:pic>
      <p:sp>
        <p:nvSpPr>
          <p:cNvPr id="3" name="TextBox 2">
            <a:extLst>
              <a:ext uri="{FF2B5EF4-FFF2-40B4-BE49-F238E27FC236}">
                <a16:creationId xmlns:a16="http://schemas.microsoft.com/office/drawing/2014/main" id="{D76CCFF2-CA93-421F-9BB5-E64913B5C5CD}"/>
              </a:ext>
            </a:extLst>
          </p:cNvPr>
          <p:cNvSpPr txBox="1"/>
          <p:nvPr/>
        </p:nvSpPr>
        <p:spPr>
          <a:xfrm>
            <a:off x="7213600" y="5519167"/>
            <a:ext cx="4754880" cy="1077218"/>
          </a:xfrm>
          <a:prstGeom prst="rect">
            <a:avLst/>
          </a:prstGeom>
          <a:noFill/>
        </p:spPr>
        <p:txBody>
          <a:bodyPr wrap="square" rtlCol="0">
            <a:spAutoFit/>
          </a:bodyPr>
          <a:lstStyle/>
          <a:p>
            <a:pPr algn="ctr"/>
            <a:r>
              <a:rPr lang="en-US" sz="2400" b="1" dirty="0">
                <a:solidFill>
                  <a:srgbClr val="FF0000"/>
                </a:solidFill>
              </a:rPr>
              <a:t>Life Begins Here</a:t>
            </a:r>
          </a:p>
          <a:p>
            <a:pPr algn="ctr"/>
            <a:r>
              <a:rPr lang="en-US" sz="2000" dirty="0"/>
              <a:t>This fertilized ovum, known as a zygote, is the beginning of a new human being.</a:t>
            </a:r>
          </a:p>
        </p:txBody>
      </p:sp>
      <p:sp>
        <p:nvSpPr>
          <p:cNvPr id="7" name="Arrow: Up 6">
            <a:extLst>
              <a:ext uri="{FF2B5EF4-FFF2-40B4-BE49-F238E27FC236}">
                <a16:creationId xmlns:a16="http://schemas.microsoft.com/office/drawing/2014/main" id="{A0FA66A9-5C45-40B9-B1DA-A2ADA8FB1AF0}"/>
              </a:ext>
            </a:extLst>
          </p:cNvPr>
          <p:cNvSpPr/>
          <p:nvPr/>
        </p:nvSpPr>
        <p:spPr>
          <a:xfrm>
            <a:off x="9150676" y="4257040"/>
            <a:ext cx="822960" cy="126212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EEB8F82A-DD18-4221-A052-C6566B04DDD6}"/>
              </a:ext>
            </a:extLst>
          </p:cNvPr>
          <p:cNvPicPr/>
          <p:nvPr/>
        </p:nvPicPr>
        <p:blipFill rotWithShape="1">
          <a:blip r:embed="rId4" cstate="print">
            <a:extLst>
              <a:ext uri="{28A0092B-C50C-407E-A947-70E740481C1C}">
                <a14:useLocalDpi xmlns:a14="http://schemas.microsoft.com/office/drawing/2010/main" val="0"/>
              </a:ext>
            </a:extLst>
          </a:blip>
          <a:srcRect l="27543" t="20251" r="29949" b="24476"/>
          <a:stretch/>
        </p:blipFill>
        <p:spPr bwMode="auto">
          <a:xfrm>
            <a:off x="9004952" y="2314592"/>
            <a:ext cx="1114408" cy="111440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89274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1C1D6-89B2-46F0-81CF-386512C5653E}"/>
              </a:ext>
            </a:extLst>
          </p:cNvPr>
          <p:cNvSpPr>
            <a:spLocks noGrp="1"/>
          </p:cNvSpPr>
          <p:nvPr>
            <p:ph type="title"/>
          </p:nvPr>
        </p:nvSpPr>
        <p:spPr>
          <a:xfrm>
            <a:off x="0" y="1"/>
            <a:ext cx="12192000" cy="985519"/>
          </a:xfrm>
          <a:solidFill>
            <a:srgbClr val="FFC000"/>
          </a:solidFill>
        </p:spPr>
        <p:txBody>
          <a:bodyPr>
            <a:normAutofit/>
          </a:bodyPr>
          <a:lstStyle/>
          <a:p>
            <a:pPr>
              <a:spcBef>
                <a:spcPts val="1200"/>
              </a:spcBef>
            </a:pPr>
            <a:r>
              <a:rPr lang="en-US" sz="2800" b="1" u="sng" dirty="0"/>
              <a:t>Question 1 – Part 2</a:t>
            </a:r>
            <a:r>
              <a:rPr lang="en-US" sz="2800" b="1" dirty="0"/>
              <a:t>: 	What is the Unborn? </a:t>
            </a:r>
            <a:br>
              <a:rPr lang="en-US" sz="2800" b="1" dirty="0"/>
            </a:br>
            <a:r>
              <a:rPr lang="en-US" sz="2800" b="1" dirty="0"/>
              <a:t>				When does Human Life Begin?	</a:t>
            </a:r>
          </a:p>
        </p:txBody>
      </p:sp>
      <p:sp>
        <p:nvSpPr>
          <p:cNvPr id="4" name="Content Placeholder 3">
            <a:extLst>
              <a:ext uri="{FF2B5EF4-FFF2-40B4-BE49-F238E27FC236}">
                <a16:creationId xmlns:a16="http://schemas.microsoft.com/office/drawing/2014/main" id="{BE4759BB-643B-4E10-8FBA-025E22106F88}"/>
              </a:ext>
            </a:extLst>
          </p:cNvPr>
          <p:cNvSpPr>
            <a:spLocks noGrp="1"/>
          </p:cNvSpPr>
          <p:nvPr>
            <p:ph sz="half" idx="2"/>
          </p:nvPr>
        </p:nvSpPr>
        <p:spPr>
          <a:xfrm>
            <a:off x="223520" y="1148080"/>
            <a:ext cx="5770880" cy="5514975"/>
          </a:xfrm>
          <a:solidFill>
            <a:schemeClr val="accent6">
              <a:lumMod val="20000"/>
              <a:lumOff val="80000"/>
            </a:schemeClr>
          </a:solidFill>
        </p:spPr>
        <p:txBody>
          <a:bodyPr>
            <a:normAutofit/>
          </a:bodyPr>
          <a:lstStyle/>
          <a:p>
            <a:pPr marL="0" indent="0">
              <a:lnSpc>
                <a:spcPct val="107000"/>
              </a:lnSpc>
              <a:spcBef>
                <a:spcPts val="0"/>
              </a:spcBef>
              <a:buNone/>
            </a:pPr>
            <a:r>
              <a:rPr lang="en-US" sz="2800" b="1" u="sng" dirty="0">
                <a:solidFill>
                  <a:srgbClr val="FF0000"/>
                </a:solidFill>
                <a:ea typeface="Calibri" panose="020F0502020204030204" pitchFamily="34" charset="0"/>
                <a:cs typeface="Calibri" panose="020F0502020204030204" pitchFamily="34" charset="0"/>
              </a:rPr>
              <a:t>3</a:t>
            </a:r>
            <a:r>
              <a:rPr lang="en-US" sz="2800" b="1" u="sng" baseline="30000" dirty="0">
                <a:solidFill>
                  <a:srgbClr val="FF0000"/>
                </a:solidFill>
                <a:ea typeface="Calibri" panose="020F0502020204030204" pitchFamily="34" charset="0"/>
                <a:cs typeface="Calibri" panose="020F0502020204030204" pitchFamily="34" charset="0"/>
              </a:rPr>
              <a:t>rd</a:t>
            </a:r>
            <a:r>
              <a:rPr lang="en-US" sz="2800" b="1" dirty="0">
                <a:solidFill>
                  <a:srgbClr val="FF0000"/>
                </a:solidFill>
                <a:ea typeface="Calibri" panose="020F0502020204030204" pitchFamily="34" charset="0"/>
                <a:cs typeface="Calibri" panose="020F0502020204030204" pitchFamily="34" charset="0"/>
              </a:rPr>
              <a:t>: Science Affirms what the Bible  </a:t>
            </a:r>
          </a:p>
          <a:p>
            <a:pPr marL="0" indent="0">
              <a:lnSpc>
                <a:spcPct val="107000"/>
              </a:lnSpc>
              <a:spcBef>
                <a:spcPts val="0"/>
              </a:spcBef>
              <a:buNone/>
            </a:pPr>
            <a:r>
              <a:rPr lang="en-US" b="1" dirty="0">
                <a:solidFill>
                  <a:srgbClr val="FF0000"/>
                </a:solidFill>
                <a:ea typeface="Calibri" panose="020F0502020204030204" pitchFamily="34" charset="0"/>
                <a:cs typeface="Calibri" panose="020F0502020204030204" pitchFamily="34" charset="0"/>
              </a:rPr>
              <a:t>       </a:t>
            </a:r>
            <a:r>
              <a:rPr lang="en-US" sz="2800" b="1" dirty="0">
                <a:solidFill>
                  <a:srgbClr val="FF0000"/>
                </a:solidFill>
                <a:ea typeface="Calibri" panose="020F0502020204030204" pitchFamily="34" charset="0"/>
                <a:cs typeface="Calibri" panose="020F0502020204030204" pitchFamily="34" charset="0"/>
              </a:rPr>
              <a:t>Teaches</a:t>
            </a:r>
          </a:p>
          <a:p>
            <a:pPr marL="0" indent="0">
              <a:lnSpc>
                <a:spcPct val="107000"/>
              </a:lnSpc>
              <a:spcBef>
                <a:spcPts val="0"/>
              </a:spcBef>
              <a:buNone/>
            </a:pPr>
            <a:endParaRPr lang="en-US" b="1" dirty="0">
              <a:solidFill>
                <a:srgbClr val="FF0000"/>
              </a:solidFill>
              <a:ea typeface="Calibri" panose="020F0502020204030204" pitchFamily="34" charset="0"/>
              <a:cs typeface="Calibri" panose="020F0502020204030204" pitchFamily="34" charset="0"/>
            </a:endParaRPr>
          </a:p>
          <a:p>
            <a:pPr marL="0" marR="0" indent="0" algn="ctr">
              <a:lnSpc>
                <a:spcPct val="107000"/>
              </a:lnSpc>
              <a:spcBef>
                <a:spcPts val="0"/>
              </a:spcBef>
              <a:spcAft>
                <a:spcPts val="0"/>
              </a:spcAft>
              <a:buNone/>
            </a:pPr>
            <a:r>
              <a:rPr lang="en-US" sz="2200" i="0" dirty="0">
                <a:effectLst/>
                <a:latin typeface="Times New Roman" panose="02020603050405020304" pitchFamily="18" charset="0"/>
                <a:ea typeface="Calibri" panose="020F0502020204030204" pitchFamily="34" charset="0"/>
                <a:cs typeface="Calibri" panose="020F0502020204030204" pitchFamily="34" charset="0"/>
              </a:rPr>
              <a:t>“</a:t>
            </a:r>
            <a:r>
              <a:rPr lang="en-US" sz="2200" i="0" u="sng" dirty="0">
                <a:effectLst/>
                <a:latin typeface="Times New Roman" panose="02020603050405020304" pitchFamily="18" charset="0"/>
                <a:ea typeface="Calibri" panose="020F0502020204030204" pitchFamily="34" charset="0"/>
                <a:cs typeface="Calibri" panose="020F0502020204030204" pitchFamily="34" charset="0"/>
              </a:rPr>
              <a:t>A zygote is the beginning of a new human being</a:t>
            </a:r>
            <a:r>
              <a:rPr lang="en-US" sz="2200" i="0" dirty="0">
                <a:effectLst/>
                <a:latin typeface="Times New Roman" panose="02020603050405020304" pitchFamily="18" charset="0"/>
                <a:ea typeface="Calibri" panose="020F0502020204030204" pitchFamily="34" charset="0"/>
                <a:cs typeface="Calibri" panose="020F0502020204030204" pitchFamily="34" charset="0"/>
              </a:rPr>
              <a:t>. Human development </a:t>
            </a:r>
            <a:r>
              <a:rPr lang="en-US" sz="2200" i="0" u="sng" dirty="0">
                <a:effectLst/>
                <a:latin typeface="Times New Roman" panose="02020603050405020304" pitchFamily="18" charset="0"/>
                <a:ea typeface="Calibri" panose="020F0502020204030204" pitchFamily="34" charset="0"/>
                <a:cs typeface="Calibri" panose="020F0502020204030204" pitchFamily="34" charset="0"/>
              </a:rPr>
              <a:t>begins at fertilization</a:t>
            </a:r>
            <a:r>
              <a:rPr lang="en-US" sz="2200" i="0" dirty="0">
                <a:effectLst/>
                <a:latin typeface="Times New Roman" panose="02020603050405020304" pitchFamily="18" charset="0"/>
                <a:ea typeface="Calibri" panose="020F0502020204030204" pitchFamily="34" charset="0"/>
                <a:cs typeface="Calibri" panose="020F0502020204030204" pitchFamily="34" charset="0"/>
              </a:rPr>
              <a:t>, the process during which a male gamete or sperm… unites with a female gamete or oocyte… to form a single cell called a zygote. This highly specialized, totipotent cell marks </a:t>
            </a:r>
            <a:r>
              <a:rPr lang="en-US" sz="2200" i="0" u="sng" dirty="0">
                <a:effectLst/>
                <a:latin typeface="Times New Roman" panose="02020603050405020304" pitchFamily="18" charset="0"/>
                <a:ea typeface="Calibri" panose="020F0502020204030204" pitchFamily="34" charset="0"/>
                <a:cs typeface="Calibri" panose="020F0502020204030204" pitchFamily="34" charset="0"/>
              </a:rPr>
              <a:t>the beginning of each of us as a unique individual</a:t>
            </a:r>
            <a:r>
              <a:rPr lang="en-US" sz="2200" i="0" dirty="0">
                <a:effectLst/>
                <a:latin typeface="Times New Roman" panose="02020603050405020304" pitchFamily="18" charset="0"/>
                <a:ea typeface="Calibri" panose="020F0502020204030204" pitchFamily="34" charset="0"/>
                <a:cs typeface="Calibri" panose="020F0502020204030204" pitchFamily="34" charset="0"/>
              </a:rPr>
              <a:t>.” </a:t>
            </a:r>
          </a:p>
          <a:p>
            <a:pPr marL="0" marR="0" indent="0" algn="ctr">
              <a:lnSpc>
                <a:spcPct val="107000"/>
              </a:lnSpc>
              <a:spcBef>
                <a:spcPts val="0"/>
              </a:spcBef>
              <a:spcAft>
                <a:spcPts val="0"/>
              </a:spcAft>
              <a:buNone/>
            </a:pPr>
            <a:r>
              <a:rPr lang="en-US" sz="2000" b="0" i="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lvl="1" indent="0">
              <a:lnSpc>
                <a:spcPct val="107000"/>
              </a:lnSpc>
              <a:spcBef>
                <a:spcPts val="0"/>
              </a:spcBef>
              <a:spcAft>
                <a:spcPts val="800"/>
              </a:spcAft>
              <a:buNone/>
            </a:pPr>
            <a:r>
              <a:rPr lang="en-US" sz="1800" b="0" i="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Keith L. Moore &amp; T. V. N. Persaud, </a:t>
            </a:r>
            <a:r>
              <a:rPr lang="en-US" sz="1800" b="0" i="1"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The Developing Human: Clinically Oriented Embryology</a:t>
            </a:r>
            <a:r>
              <a:rPr lang="en-US" sz="1800" b="0" i="0" dirty="0">
                <a:solidFill>
                  <a:srgbClr val="000000"/>
                </a:solidFill>
                <a:effectLst/>
                <a:latin typeface="Times New Roman" panose="02020603050405020304" pitchFamily="18" charset="0"/>
                <a:ea typeface="Calibri" panose="020F0502020204030204" pitchFamily="34" charset="0"/>
                <a:cs typeface="Calibri" panose="020F0502020204030204" pitchFamily="34" charset="0"/>
              </a:rPr>
              <a:t>, page 16.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buNone/>
            </a:pPr>
            <a:endParaRPr lang="en-US" sz="2800" b="1" dirty="0">
              <a:solidFill>
                <a:srgbClr val="FF0000"/>
              </a:solidFill>
              <a:ea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9516BEB5-94C8-4E44-A21E-ABDD5DA1C869}"/>
              </a:ext>
            </a:extLst>
          </p:cNvPr>
          <p:cNvSpPr txBox="1">
            <a:spLocks/>
          </p:cNvSpPr>
          <p:nvPr/>
        </p:nvSpPr>
        <p:spPr>
          <a:xfrm>
            <a:off x="6197600" y="1158240"/>
            <a:ext cx="5770880" cy="55149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p:txBody>
      </p:sp>
      <p:sp>
        <p:nvSpPr>
          <p:cNvPr id="9" name="Content Placeholder 3">
            <a:extLst>
              <a:ext uri="{FF2B5EF4-FFF2-40B4-BE49-F238E27FC236}">
                <a16:creationId xmlns:a16="http://schemas.microsoft.com/office/drawing/2014/main" id="{AC7AFBB2-19B4-44C4-BCAD-6100AA6B56BB}"/>
              </a:ext>
            </a:extLst>
          </p:cNvPr>
          <p:cNvSpPr txBox="1">
            <a:spLocks/>
          </p:cNvSpPr>
          <p:nvPr/>
        </p:nvSpPr>
        <p:spPr>
          <a:xfrm>
            <a:off x="6243320" y="1158240"/>
            <a:ext cx="5679440" cy="5423534"/>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7000"/>
              </a:lnSpc>
              <a:spcBef>
                <a:spcPts val="0"/>
              </a:spcBef>
              <a:buFont typeface="Symbol" panose="05050102010706020507" pitchFamily="18" charset="2"/>
              <a:buChar char=""/>
            </a:pPr>
            <a:endParaRPr lang="en-US" sz="8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marL="342900" indent="-342900">
              <a:lnSpc>
                <a:spcPct val="107000"/>
              </a:lnSpc>
              <a:spcBef>
                <a:spcPts val="0"/>
              </a:spcBef>
              <a:buFont typeface="Symbol" panose="05050102010706020507" pitchFamily="18" charset="2"/>
              <a:buChar char=""/>
            </a:pPr>
            <a:r>
              <a:rPr lang="en-US" sz="2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From this point on, nothing is added except nutrition!</a:t>
            </a:r>
          </a:p>
          <a:p>
            <a:pPr marL="0" indent="0">
              <a:lnSpc>
                <a:spcPct val="107000"/>
              </a:lnSpc>
              <a:spcBef>
                <a:spcPts val="0"/>
              </a:spcBef>
              <a:buNone/>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Bef>
                <a:spcPts val="0"/>
              </a:spcBef>
              <a:buFont typeface="Symbol" panose="05050102010706020507" pitchFamily="18" charset="2"/>
              <a:buChar char=""/>
            </a:pPr>
            <a:r>
              <a:rPr lang="en-US" sz="2200"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 new human being is distinct from its father and mother – it is unique!</a:t>
            </a:r>
          </a:p>
          <a:p>
            <a:pPr marL="0" indent="0">
              <a:lnSpc>
                <a:spcPct val="107000"/>
              </a:lnSpc>
              <a:spcBef>
                <a:spcPts val="0"/>
              </a:spcBef>
              <a:buNone/>
            </a:pPr>
            <a:endParaRPr lang="en-US" sz="800" b="1"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Bef>
                <a:spcPts val="0"/>
              </a:spcBef>
              <a:buFont typeface="Courier New" panose="02070309020205020404" pitchFamily="49" charset="0"/>
              <a:buChar char="o"/>
            </a:pPr>
            <a:r>
              <a:rPr lang="en-US"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The new baby has its own: </a:t>
            </a:r>
            <a:r>
              <a:rPr lang="en-US"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p>
          <a:p>
            <a:pPr marL="457200" lvl="1" indent="0">
              <a:lnSpc>
                <a:spcPct val="107000"/>
              </a:lnSpc>
              <a:spcBef>
                <a:spcPts val="0"/>
              </a:spcBef>
              <a:buNone/>
            </a:pPr>
            <a:r>
              <a:rPr lang="en-US"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200" dirty="0">
                <a:latin typeface="Times New Roman" panose="02020603050405020304" pitchFamily="18" charset="0"/>
                <a:ea typeface="Calibri" panose="020F0502020204030204" pitchFamily="34" charset="0"/>
                <a:cs typeface="Times New Roman" panose="02020603050405020304" pitchFamily="18" charset="0"/>
              </a:rPr>
              <a:t>blood type	gender </a:t>
            </a:r>
          </a:p>
          <a:p>
            <a:pPr marL="457200" lvl="1" indent="0">
              <a:lnSpc>
                <a:spcPct val="107000"/>
              </a:lnSpc>
              <a:spcBef>
                <a:spcPts val="0"/>
              </a:spcBef>
              <a:buNone/>
            </a:pPr>
            <a:r>
              <a:rPr lang="en-US" sz="2200" dirty="0">
                <a:latin typeface="Times New Roman" panose="02020603050405020304" pitchFamily="18" charset="0"/>
                <a:ea typeface="Calibri" panose="020F0502020204030204" pitchFamily="34" charset="0"/>
                <a:cs typeface="Times New Roman" panose="02020603050405020304" pitchFamily="18" charset="0"/>
              </a:rPr>
              <a:t>	fingerprints 	footprints </a:t>
            </a:r>
          </a:p>
          <a:p>
            <a:pPr marL="457200" lvl="1" indent="0">
              <a:lnSpc>
                <a:spcPct val="107000"/>
              </a:lnSpc>
              <a:spcBef>
                <a:spcPts val="0"/>
              </a:spcBef>
              <a:buNone/>
            </a:pPr>
            <a:r>
              <a:rPr lang="en-US" sz="2200" dirty="0">
                <a:latin typeface="Times New Roman" panose="02020603050405020304" pitchFamily="18" charset="0"/>
                <a:ea typeface="Calibri" panose="020F0502020204030204" pitchFamily="34" charset="0"/>
                <a:cs typeface="Times New Roman" panose="02020603050405020304" pitchFamily="18" charset="0"/>
              </a:rPr>
              <a:t>	tongue print	hair color</a:t>
            </a:r>
          </a:p>
          <a:p>
            <a:pPr marL="457200" lvl="1" indent="0">
              <a:lnSpc>
                <a:spcPct val="107000"/>
              </a:lnSpc>
              <a:spcBef>
                <a:spcPts val="0"/>
              </a:spcBef>
              <a:buNone/>
            </a:pPr>
            <a:r>
              <a:rPr lang="en-US" sz="2200" dirty="0">
                <a:latin typeface="Times New Roman" panose="02020603050405020304" pitchFamily="18" charset="0"/>
                <a:ea typeface="Calibri" panose="020F0502020204030204" pitchFamily="34" charset="0"/>
                <a:cs typeface="Times New Roman" panose="02020603050405020304" pitchFamily="18" charset="0"/>
              </a:rPr>
              <a:t>	eye color 	skin color</a:t>
            </a:r>
          </a:p>
          <a:p>
            <a:pPr marL="457200" lvl="1" indent="0">
              <a:lnSpc>
                <a:spcPct val="107000"/>
              </a:lnSpc>
              <a:spcBef>
                <a:spcPts val="0"/>
              </a:spcBef>
              <a:buNone/>
            </a:pPr>
            <a:r>
              <a:rPr lang="en-US" sz="2200" dirty="0">
                <a:latin typeface="Times New Roman" panose="02020603050405020304" pitchFamily="18" charset="0"/>
                <a:ea typeface="Calibri" panose="020F0502020204030204" pitchFamily="34" charset="0"/>
                <a:cs typeface="Times New Roman" panose="02020603050405020304" pitchFamily="18" charset="0"/>
              </a:rPr>
              <a:t>	body size	DNA...</a:t>
            </a:r>
          </a:p>
          <a:p>
            <a:pPr marL="457200" lvl="1" indent="0">
              <a:lnSpc>
                <a:spcPct val="107000"/>
              </a:lnSpc>
              <a:spcBef>
                <a:spcPts val="0"/>
              </a:spcBef>
              <a:buNone/>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buFont typeface="Arial" panose="020B0604020202020204" pitchFamily="34" charset="0"/>
              <a:buNone/>
            </a:pPr>
            <a:r>
              <a:rPr lang="en-US" b="1" dirty="0">
                <a:solidFill>
                  <a:srgbClr val="FF0000"/>
                </a:solidFill>
                <a:ea typeface="Calibri" panose="020F0502020204030204" pitchFamily="34" charset="0"/>
                <a:cs typeface="Calibri" panose="020F0502020204030204" pitchFamily="34" charset="0"/>
              </a:rPr>
              <a:t>In </a:t>
            </a:r>
            <a:r>
              <a:rPr lang="en-US" b="1" dirty="0" err="1">
                <a:solidFill>
                  <a:srgbClr val="FF0000"/>
                </a:solidFill>
                <a:ea typeface="Calibri" panose="020F0502020204030204" pitchFamily="34" charset="0"/>
                <a:cs typeface="Calibri" panose="020F0502020204030204" pitchFamily="34" charset="0"/>
              </a:rPr>
              <a:t>latin</a:t>
            </a:r>
            <a:r>
              <a:rPr lang="en-US" b="1" dirty="0">
                <a:solidFill>
                  <a:srgbClr val="FF0000"/>
                </a:solidFill>
                <a:ea typeface="Calibri" panose="020F0502020204030204" pitchFamily="34" charset="0"/>
                <a:cs typeface="Calibri" panose="020F0502020204030204" pitchFamily="34" charset="0"/>
              </a:rPr>
              <a:t>, ‘fetus’ means “offspring.”</a:t>
            </a:r>
          </a:p>
        </p:txBody>
      </p:sp>
    </p:spTree>
    <p:extLst>
      <p:ext uri="{BB962C8B-B14F-4D97-AF65-F5344CB8AC3E}">
        <p14:creationId xmlns:p14="http://schemas.microsoft.com/office/powerpoint/2010/main" val="1918238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1C1D6-89B2-46F0-81CF-386512C5653E}"/>
              </a:ext>
            </a:extLst>
          </p:cNvPr>
          <p:cNvSpPr>
            <a:spLocks noGrp="1"/>
          </p:cNvSpPr>
          <p:nvPr>
            <p:ph type="title"/>
          </p:nvPr>
        </p:nvSpPr>
        <p:spPr>
          <a:xfrm>
            <a:off x="0" y="1"/>
            <a:ext cx="12192000" cy="985519"/>
          </a:xfrm>
          <a:solidFill>
            <a:srgbClr val="FFC000"/>
          </a:solidFill>
        </p:spPr>
        <p:txBody>
          <a:bodyPr>
            <a:normAutofit/>
          </a:bodyPr>
          <a:lstStyle/>
          <a:p>
            <a:pPr>
              <a:spcBef>
                <a:spcPts val="1200"/>
              </a:spcBef>
            </a:pPr>
            <a:r>
              <a:rPr lang="en-US" sz="2800" b="1" u="sng" dirty="0"/>
              <a:t>Question 1 – Part 2</a:t>
            </a:r>
            <a:r>
              <a:rPr lang="en-US" sz="2800" b="1" dirty="0"/>
              <a:t>: 	What is the Unborn? </a:t>
            </a:r>
            <a:br>
              <a:rPr lang="en-US" sz="2800" b="1" dirty="0"/>
            </a:br>
            <a:r>
              <a:rPr lang="en-US" sz="2800" b="1" dirty="0"/>
              <a:t>				When does Human Life Begin?	</a:t>
            </a:r>
          </a:p>
        </p:txBody>
      </p:sp>
      <p:sp>
        <p:nvSpPr>
          <p:cNvPr id="4" name="Content Placeholder 3">
            <a:extLst>
              <a:ext uri="{FF2B5EF4-FFF2-40B4-BE49-F238E27FC236}">
                <a16:creationId xmlns:a16="http://schemas.microsoft.com/office/drawing/2014/main" id="{BE4759BB-643B-4E10-8FBA-025E22106F88}"/>
              </a:ext>
            </a:extLst>
          </p:cNvPr>
          <p:cNvSpPr>
            <a:spLocks noGrp="1"/>
          </p:cNvSpPr>
          <p:nvPr>
            <p:ph sz="half" idx="2"/>
          </p:nvPr>
        </p:nvSpPr>
        <p:spPr>
          <a:xfrm>
            <a:off x="223520" y="1148080"/>
            <a:ext cx="5770880" cy="5514975"/>
          </a:xfrm>
          <a:solidFill>
            <a:schemeClr val="accent6">
              <a:lumMod val="20000"/>
              <a:lumOff val="80000"/>
            </a:schemeClr>
          </a:solidFill>
        </p:spPr>
        <p:txBody>
          <a:bodyPr>
            <a:normAutofit fontScale="85000" lnSpcReduction="10000"/>
          </a:bodyPr>
          <a:lstStyle/>
          <a:p>
            <a:pPr marL="0" indent="0">
              <a:lnSpc>
                <a:spcPct val="107000"/>
              </a:lnSpc>
              <a:spcBef>
                <a:spcPts val="0"/>
              </a:spcBef>
              <a:buNone/>
            </a:pPr>
            <a:r>
              <a:rPr lang="en-US" b="1" u="sng" dirty="0">
                <a:solidFill>
                  <a:srgbClr val="FF0000"/>
                </a:solidFill>
                <a:ea typeface="Calibri" panose="020F0502020204030204" pitchFamily="34" charset="0"/>
                <a:cs typeface="Calibri" panose="020F0502020204030204" pitchFamily="34" charset="0"/>
              </a:rPr>
              <a:t>3</a:t>
            </a:r>
            <a:r>
              <a:rPr lang="en-US" b="1" u="sng" baseline="30000" dirty="0">
                <a:solidFill>
                  <a:srgbClr val="FF0000"/>
                </a:solidFill>
                <a:ea typeface="Calibri" panose="020F0502020204030204" pitchFamily="34" charset="0"/>
                <a:cs typeface="Calibri" panose="020F0502020204030204" pitchFamily="34" charset="0"/>
              </a:rPr>
              <a:t>rd</a:t>
            </a:r>
            <a:r>
              <a:rPr lang="en-US" b="1" dirty="0">
                <a:solidFill>
                  <a:srgbClr val="FF0000"/>
                </a:solidFill>
                <a:ea typeface="Calibri" panose="020F0502020204030204" pitchFamily="34" charset="0"/>
                <a:cs typeface="Calibri" panose="020F0502020204030204" pitchFamily="34" charset="0"/>
              </a:rPr>
              <a:t>: Science Affirms what the Bible  </a:t>
            </a:r>
          </a:p>
          <a:p>
            <a:pPr marL="0" indent="0">
              <a:lnSpc>
                <a:spcPct val="107000"/>
              </a:lnSpc>
              <a:spcBef>
                <a:spcPts val="0"/>
              </a:spcBef>
              <a:buNone/>
            </a:pPr>
            <a:r>
              <a:rPr lang="en-US" b="1" dirty="0">
                <a:solidFill>
                  <a:srgbClr val="FF0000"/>
                </a:solidFill>
                <a:ea typeface="Calibri" panose="020F0502020204030204" pitchFamily="34" charset="0"/>
                <a:cs typeface="Calibri" panose="020F0502020204030204" pitchFamily="34" charset="0"/>
              </a:rPr>
              <a:t>       Teaches</a:t>
            </a:r>
          </a:p>
          <a:p>
            <a:pPr marL="0" indent="0">
              <a:lnSpc>
                <a:spcPct val="107000"/>
              </a:lnSpc>
              <a:spcBef>
                <a:spcPts val="0"/>
              </a:spcBef>
              <a:buNone/>
            </a:pPr>
            <a:endParaRPr lang="en-US" sz="3500" b="1" dirty="0">
              <a:solidFill>
                <a:srgbClr val="FF0000"/>
              </a:solidFill>
              <a:ea typeface="Calibri" panose="020F0502020204030204" pitchFamily="34" charset="0"/>
              <a:cs typeface="Calibri" panose="020F0502020204030204" pitchFamily="34" charset="0"/>
            </a:endParaRPr>
          </a:p>
          <a:p>
            <a:pPr marL="0" indent="0">
              <a:lnSpc>
                <a:spcPct val="107000"/>
              </a:lnSpc>
              <a:spcBef>
                <a:spcPts val="0"/>
              </a:spcBef>
              <a:buNone/>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The official U.S Senate held a hearing on the question of when human life begins. This is their conclusion:</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buNone/>
            </a:pPr>
            <a:endParaRPr lang="en-US" b="1" dirty="0">
              <a:solidFill>
                <a:srgbClr val="FF0000"/>
              </a:solidFill>
              <a:ea typeface="Calibri" panose="020F0502020204030204" pitchFamily="34" charset="0"/>
              <a:cs typeface="Calibri" panose="020F0502020204030204" pitchFamily="34" charset="0"/>
            </a:endParaRPr>
          </a:p>
          <a:p>
            <a:pPr marL="0" indent="0">
              <a:lnSpc>
                <a:spcPct val="107000"/>
              </a:lnSpc>
              <a:spcBef>
                <a:spcPts val="0"/>
              </a:spcBef>
              <a:buNone/>
            </a:pPr>
            <a:r>
              <a:rPr lang="en-US" sz="2600" u="sng" dirty="0">
                <a:solidFill>
                  <a:srgbClr val="FF0000"/>
                </a:solidFill>
                <a:effectLst/>
                <a:latin typeface="Times New Roman" panose="02020603050405020304" pitchFamily="18" charset="0"/>
                <a:ea typeface="Times New Roman" panose="02020603050405020304" pitchFamily="18" charset="0"/>
              </a:rPr>
              <a:t>Physicians</a:t>
            </a:r>
            <a:r>
              <a:rPr lang="en-US" sz="2600" dirty="0">
                <a:solidFill>
                  <a:srgbClr val="FF0000"/>
                </a:solidFill>
                <a:effectLst/>
                <a:latin typeface="Times New Roman" panose="02020603050405020304" pitchFamily="18" charset="0"/>
                <a:ea typeface="Times New Roman" panose="02020603050405020304" pitchFamily="18" charset="0"/>
              </a:rPr>
              <a:t>, </a:t>
            </a:r>
            <a:r>
              <a:rPr lang="en-US" sz="2600" u="sng" dirty="0">
                <a:solidFill>
                  <a:srgbClr val="FF0000"/>
                </a:solidFill>
                <a:effectLst/>
                <a:latin typeface="Times New Roman" panose="02020603050405020304" pitchFamily="18" charset="0"/>
                <a:ea typeface="Times New Roman" panose="02020603050405020304" pitchFamily="18" charset="0"/>
              </a:rPr>
              <a:t>biologists</a:t>
            </a:r>
            <a:r>
              <a:rPr lang="en-US" sz="2600" dirty="0">
                <a:solidFill>
                  <a:srgbClr val="FF0000"/>
                </a:solidFill>
                <a:effectLst/>
                <a:latin typeface="Times New Roman" panose="02020603050405020304" pitchFamily="18" charset="0"/>
                <a:ea typeface="Times New Roman" panose="02020603050405020304" pitchFamily="18" charset="0"/>
              </a:rPr>
              <a:t>, and </a:t>
            </a:r>
            <a:r>
              <a:rPr lang="en-US" sz="2600" u="sng" dirty="0">
                <a:solidFill>
                  <a:srgbClr val="FF0000"/>
                </a:solidFill>
                <a:effectLst/>
                <a:latin typeface="Times New Roman" panose="02020603050405020304" pitchFamily="18" charset="0"/>
                <a:ea typeface="Times New Roman" panose="02020603050405020304" pitchFamily="18" charset="0"/>
              </a:rPr>
              <a:t>other scientists</a:t>
            </a:r>
            <a:r>
              <a:rPr lang="en-US" sz="2600" dirty="0">
                <a:solidFill>
                  <a:srgbClr val="FF0000"/>
                </a:solidFill>
                <a:effectLst/>
                <a:latin typeface="Times New Roman" panose="02020603050405020304" pitchFamily="18" charset="0"/>
                <a:ea typeface="Times New Roman" panose="02020603050405020304" pitchFamily="18" charset="0"/>
              </a:rPr>
              <a:t> </a:t>
            </a:r>
            <a:r>
              <a:rPr lang="en-US" sz="2600" b="1" dirty="0">
                <a:solidFill>
                  <a:srgbClr val="FF0000"/>
                </a:solidFill>
                <a:effectLst/>
                <a:latin typeface="Times New Roman" panose="02020603050405020304" pitchFamily="18" charset="0"/>
                <a:ea typeface="Times New Roman" panose="02020603050405020304" pitchFamily="18" charset="0"/>
              </a:rPr>
              <a:t>agree</a:t>
            </a:r>
            <a:r>
              <a:rPr lang="en-US" sz="2600" dirty="0">
                <a:effectLst/>
                <a:latin typeface="Times New Roman" panose="02020603050405020304" pitchFamily="18" charset="0"/>
                <a:ea typeface="Times New Roman" panose="02020603050405020304" pitchFamily="18" charset="0"/>
              </a:rPr>
              <a:t> that </a:t>
            </a:r>
            <a:r>
              <a:rPr lang="en-US" sz="2600" b="1" dirty="0">
                <a:solidFill>
                  <a:schemeClr val="accent1">
                    <a:lumMod val="75000"/>
                  </a:schemeClr>
                </a:solidFill>
                <a:effectLst/>
                <a:latin typeface="Times New Roman" panose="02020603050405020304" pitchFamily="18" charset="0"/>
                <a:ea typeface="Times New Roman" panose="02020603050405020304" pitchFamily="18" charset="0"/>
              </a:rPr>
              <a:t>conception marks the beginning of the life of a human being </a:t>
            </a:r>
            <a:r>
              <a:rPr lang="en-US" sz="2600" dirty="0">
                <a:effectLst/>
                <a:latin typeface="Times New Roman" panose="02020603050405020304" pitchFamily="18" charset="0"/>
                <a:ea typeface="Times New Roman" panose="02020603050405020304" pitchFamily="18" charset="0"/>
              </a:rPr>
              <a:t>– a being that </a:t>
            </a:r>
            <a:r>
              <a:rPr lang="en-US" sz="2600" b="1" dirty="0">
                <a:solidFill>
                  <a:schemeClr val="accent1">
                    <a:lumMod val="75000"/>
                  </a:schemeClr>
                </a:solidFill>
                <a:effectLst/>
                <a:latin typeface="Times New Roman" panose="02020603050405020304" pitchFamily="18" charset="0"/>
                <a:ea typeface="Times New Roman" panose="02020603050405020304" pitchFamily="18" charset="0"/>
              </a:rPr>
              <a:t>is alive </a:t>
            </a:r>
            <a:r>
              <a:rPr lang="en-US" sz="2600" dirty="0">
                <a:effectLst/>
                <a:latin typeface="Times New Roman" panose="02020603050405020304" pitchFamily="18" charset="0"/>
                <a:ea typeface="Times New Roman" panose="02020603050405020304" pitchFamily="18" charset="0"/>
              </a:rPr>
              <a:t>and </a:t>
            </a:r>
            <a:r>
              <a:rPr lang="en-US" sz="2600" b="1" dirty="0">
                <a:solidFill>
                  <a:schemeClr val="accent1">
                    <a:lumMod val="75000"/>
                  </a:schemeClr>
                </a:solidFill>
                <a:effectLst/>
                <a:latin typeface="Times New Roman" panose="02020603050405020304" pitchFamily="18" charset="0"/>
                <a:ea typeface="Times New Roman" panose="02020603050405020304" pitchFamily="18" charset="0"/>
              </a:rPr>
              <a:t>is a member of the human species. </a:t>
            </a:r>
            <a:r>
              <a:rPr lang="en-US" sz="2600" dirty="0">
                <a:effectLst/>
                <a:latin typeface="Times New Roman" panose="02020603050405020304" pitchFamily="18" charset="0"/>
                <a:ea typeface="Times New Roman" panose="02020603050405020304" pitchFamily="18" charset="0"/>
              </a:rPr>
              <a:t>There is </a:t>
            </a:r>
            <a:r>
              <a:rPr lang="en-US" sz="2600" b="1" dirty="0">
                <a:solidFill>
                  <a:srgbClr val="FF0000"/>
                </a:solidFill>
                <a:effectLst/>
                <a:latin typeface="Times New Roman" panose="02020603050405020304" pitchFamily="18" charset="0"/>
                <a:ea typeface="Times New Roman" panose="02020603050405020304" pitchFamily="18" charset="0"/>
              </a:rPr>
              <a:t>overwhelming agreement </a:t>
            </a:r>
            <a:r>
              <a:rPr lang="en-US" sz="2600" dirty="0">
                <a:effectLst/>
                <a:latin typeface="Times New Roman" panose="02020603050405020304" pitchFamily="18" charset="0"/>
                <a:ea typeface="Times New Roman" panose="02020603050405020304" pitchFamily="18" charset="0"/>
              </a:rPr>
              <a:t>on this point in </a:t>
            </a:r>
            <a:r>
              <a:rPr lang="en-US" sz="2600" u="sng" dirty="0">
                <a:solidFill>
                  <a:srgbClr val="FF0000"/>
                </a:solidFill>
                <a:effectLst/>
                <a:latin typeface="Times New Roman" panose="02020603050405020304" pitchFamily="18" charset="0"/>
                <a:ea typeface="Times New Roman" panose="02020603050405020304" pitchFamily="18" charset="0"/>
              </a:rPr>
              <a:t>countless medical, biological, and scientific writings</a:t>
            </a:r>
            <a:r>
              <a:rPr lang="en-US" sz="2600" dirty="0">
                <a:solidFill>
                  <a:srgbClr val="FF0000"/>
                </a:solidFill>
                <a:effectLst/>
                <a:latin typeface="Times New Roman" panose="02020603050405020304" pitchFamily="18" charset="0"/>
                <a:ea typeface="Times New Roman" panose="02020603050405020304" pitchFamily="18" charset="0"/>
              </a:rPr>
              <a:t>.</a:t>
            </a:r>
          </a:p>
          <a:p>
            <a:pPr marL="0" indent="0">
              <a:lnSpc>
                <a:spcPct val="107000"/>
              </a:lnSpc>
              <a:spcBef>
                <a:spcPts val="0"/>
              </a:spcBef>
              <a:buNone/>
            </a:pPr>
            <a:endParaRPr lang="en-US" sz="1800" b="1" dirty="0">
              <a:solidFill>
                <a:srgbClr val="FF0000"/>
              </a:solidFill>
              <a:latin typeface="Times New Roman" panose="02020603050405020304" pitchFamily="18" charset="0"/>
              <a:ea typeface="Calibri" panose="020F0502020204030204" pitchFamily="34" charset="0"/>
              <a:cs typeface="Calibri" panose="020F0502020204030204" pitchFamily="34" charset="0"/>
            </a:endParaRPr>
          </a:p>
          <a:p>
            <a:pPr marL="0" indent="0">
              <a:lnSpc>
                <a:spcPct val="107000"/>
              </a:lnSpc>
              <a:spcBef>
                <a:spcPts val="0"/>
              </a:spcBef>
              <a:buNone/>
            </a:pPr>
            <a:endParaRPr lang="en-US" sz="1800" u="sng" dirty="0">
              <a:solidFill>
                <a:srgbClr val="0563C1"/>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endParaRPr>
          </a:p>
          <a:p>
            <a:pPr marL="0" indent="0">
              <a:lnSpc>
                <a:spcPct val="107000"/>
              </a:lnSpc>
              <a:spcBef>
                <a:spcPts val="0"/>
              </a:spcBef>
              <a:buNone/>
            </a:pPr>
            <a:r>
              <a:rPr lang="en-US" sz="1800" u="sng" dirty="0">
                <a:solidFill>
                  <a:srgbClr val="0563C1"/>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https://illinoisrighttolife.org/when-does-life-begin-lets-ask-the-experts/</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400" b="1" dirty="0">
              <a:solidFill>
                <a:srgbClr val="FF0000"/>
              </a:solidFill>
              <a:ea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9516BEB5-94C8-4E44-A21E-ABDD5DA1C869}"/>
              </a:ext>
            </a:extLst>
          </p:cNvPr>
          <p:cNvSpPr txBox="1">
            <a:spLocks/>
          </p:cNvSpPr>
          <p:nvPr/>
        </p:nvSpPr>
        <p:spPr>
          <a:xfrm>
            <a:off x="6197600" y="1158240"/>
            <a:ext cx="5770880" cy="55149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a:p>
            <a:pPr marL="0" indent="0">
              <a:lnSpc>
                <a:spcPct val="107000"/>
              </a:lnSpc>
              <a:spcBef>
                <a:spcPts val="0"/>
              </a:spcBef>
              <a:buNone/>
            </a:pPr>
            <a:endParaRPr lang="en-US" sz="1100" dirty="0">
              <a:solidFill>
                <a:srgbClr val="000000"/>
              </a:solidFill>
              <a:ea typeface="Calibri" panose="020F0502020204030204" pitchFamily="34" charset="0"/>
              <a:cs typeface="Calibri" panose="020F0502020204030204" pitchFamily="34" charset="0"/>
            </a:endParaRPr>
          </a:p>
        </p:txBody>
      </p:sp>
      <p:sp>
        <p:nvSpPr>
          <p:cNvPr id="9" name="Content Placeholder 3">
            <a:extLst>
              <a:ext uri="{FF2B5EF4-FFF2-40B4-BE49-F238E27FC236}">
                <a16:creationId xmlns:a16="http://schemas.microsoft.com/office/drawing/2014/main" id="{AC7AFBB2-19B4-44C4-BCAD-6100AA6B56BB}"/>
              </a:ext>
            </a:extLst>
          </p:cNvPr>
          <p:cNvSpPr txBox="1">
            <a:spLocks/>
          </p:cNvSpPr>
          <p:nvPr/>
        </p:nvSpPr>
        <p:spPr>
          <a:xfrm>
            <a:off x="6197600" y="1158240"/>
            <a:ext cx="5770880" cy="5514974"/>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solidFill>
                  <a:srgbClr val="FF0000"/>
                </a:solidFill>
                <a:effectLst/>
                <a:latin typeface="Times New Roman" panose="02020603050405020304" pitchFamily="18" charset="0"/>
                <a:ea typeface="Times New Roman" panose="02020603050405020304" pitchFamily="18" charset="0"/>
              </a:rPr>
              <a:t>Science Agrees That…</a:t>
            </a:r>
          </a:p>
          <a:p>
            <a:pPr marL="0" indent="0">
              <a:buNone/>
            </a:pPr>
            <a:endParaRPr lang="en-US" sz="200" b="1" dirty="0">
              <a:solidFill>
                <a:srgbClr val="FF0000"/>
              </a:solidFill>
              <a:effectLst/>
              <a:latin typeface="Times New Roman" panose="02020603050405020304" pitchFamily="18" charset="0"/>
              <a:ea typeface="Times New Roman" panose="02020603050405020304" pitchFamily="18" charset="0"/>
            </a:endParaRPr>
          </a:p>
          <a:p>
            <a:r>
              <a:rPr lang="en-US" sz="2200" dirty="0">
                <a:effectLst/>
                <a:latin typeface="Times New Roman" panose="02020603050405020304" pitchFamily="18" charset="0"/>
                <a:ea typeface="Times New Roman" panose="02020603050405020304" pitchFamily="18" charset="0"/>
              </a:rPr>
              <a:t>Every life begins at conception (fertilization)</a:t>
            </a:r>
          </a:p>
          <a:p>
            <a:r>
              <a:rPr lang="en-US" sz="2200" dirty="0">
                <a:effectLst/>
                <a:latin typeface="Times New Roman" panose="02020603050405020304" pitchFamily="18" charset="0"/>
                <a:ea typeface="Times New Roman" panose="02020603050405020304" pitchFamily="18" charset="0"/>
              </a:rPr>
              <a:t>Each preborn baby is a new and </a:t>
            </a:r>
            <a:r>
              <a:rPr lang="en-US" sz="2200" dirty="0">
                <a:latin typeface="Times New Roman" panose="02020603050405020304" pitchFamily="18" charset="0"/>
                <a:ea typeface="Times New Roman" panose="02020603050405020304" pitchFamily="18" charset="0"/>
              </a:rPr>
              <a:t>unique person</a:t>
            </a:r>
            <a:endParaRPr lang="en-US" sz="2200" dirty="0">
              <a:effectLst/>
              <a:latin typeface="Times New Roman" panose="02020603050405020304" pitchFamily="18" charset="0"/>
              <a:ea typeface="Times New Roman" panose="02020603050405020304" pitchFamily="18" charset="0"/>
            </a:endParaRPr>
          </a:p>
          <a:p>
            <a:r>
              <a:rPr lang="en-US" sz="2200" dirty="0">
                <a:effectLst/>
                <a:latin typeface="Times New Roman" panose="02020603050405020304" pitchFamily="18" charset="0"/>
                <a:ea typeface="Times New Roman" panose="02020603050405020304" pitchFamily="18" charset="0"/>
              </a:rPr>
              <a:t>Preborn babies are our offspring </a:t>
            </a:r>
          </a:p>
          <a:p>
            <a:r>
              <a:rPr lang="en-US" sz="2200" dirty="0">
                <a:effectLst/>
                <a:latin typeface="Times New Roman" panose="02020603050405020304" pitchFamily="18" charset="0"/>
                <a:ea typeface="Times New Roman" panose="02020603050405020304" pitchFamily="18" charset="0"/>
              </a:rPr>
              <a:t>Each person has inherent worth because of </a:t>
            </a:r>
            <a:r>
              <a:rPr lang="en-US" sz="2200" i="1" dirty="0">
                <a:effectLst/>
                <a:latin typeface="Times New Roman" panose="02020603050405020304" pitchFamily="18" charset="0"/>
                <a:ea typeface="Times New Roman" panose="02020603050405020304" pitchFamily="18" charset="0"/>
              </a:rPr>
              <a:t>who</a:t>
            </a:r>
            <a:r>
              <a:rPr lang="en-US" sz="2200" dirty="0">
                <a:effectLst/>
                <a:latin typeface="Times New Roman" panose="02020603050405020304" pitchFamily="18" charset="0"/>
                <a:ea typeface="Times New Roman" panose="02020603050405020304" pitchFamily="18" charset="0"/>
              </a:rPr>
              <a:t> and </a:t>
            </a:r>
            <a:r>
              <a:rPr lang="en-US" sz="2200" i="1" dirty="0">
                <a:effectLst/>
                <a:latin typeface="Times New Roman" panose="02020603050405020304" pitchFamily="18" charset="0"/>
                <a:ea typeface="Times New Roman" panose="02020603050405020304" pitchFamily="18" charset="0"/>
              </a:rPr>
              <a:t>what</a:t>
            </a:r>
            <a:r>
              <a:rPr lang="en-US" sz="2200" dirty="0">
                <a:effectLst/>
                <a:latin typeface="Times New Roman" panose="02020603050405020304" pitchFamily="18" charset="0"/>
                <a:ea typeface="Times New Roman" panose="02020603050405020304" pitchFamily="18" charset="0"/>
              </a:rPr>
              <a:t> he or she is - </a:t>
            </a:r>
            <a:r>
              <a:rPr lang="en-US" sz="2200" b="1" dirty="0">
                <a:solidFill>
                  <a:srgbClr val="FF0000"/>
                </a:solidFill>
                <a:effectLst/>
                <a:latin typeface="Times New Roman" panose="02020603050405020304" pitchFamily="18" charset="0"/>
                <a:ea typeface="Times New Roman" panose="02020603050405020304" pitchFamily="18" charset="0"/>
              </a:rPr>
              <a:t>a member of the human species!</a:t>
            </a:r>
            <a:endParaRPr lang="en-US" sz="2200" dirty="0"/>
          </a:p>
        </p:txBody>
      </p:sp>
      <p:pic>
        <p:nvPicPr>
          <p:cNvPr id="12" name="Picture 11">
            <a:extLst>
              <a:ext uri="{FF2B5EF4-FFF2-40B4-BE49-F238E27FC236}">
                <a16:creationId xmlns:a16="http://schemas.microsoft.com/office/drawing/2014/main" id="{844D1D7B-64A9-41F3-AB04-F3FEE24E959C}"/>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38598" y="4322684"/>
            <a:ext cx="2488882" cy="1701800"/>
          </a:xfrm>
          <a:prstGeom prst="rect">
            <a:avLst/>
          </a:prstGeom>
          <a:noFill/>
          <a:ln>
            <a:noFill/>
          </a:ln>
        </p:spPr>
      </p:pic>
      <p:sp>
        <p:nvSpPr>
          <p:cNvPr id="3" name="TextBox 2">
            <a:extLst>
              <a:ext uri="{FF2B5EF4-FFF2-40B4-BE49-F238E27FC236}">
                <a16:creationId xmlns:a16="http://schemas.microsoft.com/office/drawing/2014/main" id="{F87985DB-DEE4-4909-9951-D542A89E1C99}"/>
              </a:ext>
            </a:extLst>
          </p:cNvPr>
          <p:cNvSpPr txBox="1"/>
          <p:nvPr/>
        </p:nvSpPr>
        <p:spPr>
          <a:xfrm>
            <a:off x="7521019" y="6110844"/>
            <a:ext cx="3124041" cy="369332"/>
          </a:xfrm>
          <a:prstGeom prst="rect">
            <a:avLst/>
          </a:prstGeom>
          <a:noFill/>
        </p:spPr>
        <p:txBody>
          <a:bodyPr wrap="square" rtlCol="0">
            <a:spAutoFit/>
          </a:bodyPr>
          <a:lstStyle/>
          <a:p>
            <a:r>
              <a:rPr lang="en-US" dirty="0"/>
              <a:t>A human baby at 7-8 weeks old</a:t>
            </a:r>
          </a:p>
        </p:txBody>
      </p:sp>
    </p:spTree>
    <p:extLst>
      <p:ext uri="{BB962C8B-B14F-4D97-AF65-F5344CB8AC3E}">
        <p14:creationId xmlns:p14="http://schemas.microsoft.com/office/powerpoint/2010/main" val="2110407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1C1D6-89B2-46F0-81CF-386512C5653E}"/>
              </a:ext>
            </a:extLst>
          </p:cNvPr>
          <p:cNvSpPr>
            <a:spLocks noGrp="1"/>
          </p:cNvSpPr>
          <p:nvPr>
            <p:ph type="title"/>
          </p:nvPr>
        </p:nvSpPr>
        <p:spPr>
          <a:xfrm>
            <a:off x="0" y="1"/>
            <a:ext cx="12192000" cy="985519"/>
          </a:xfrm>
          <a:solidFill>
            <a:srgbClr val="FFC000"/>
          </a:solidFill>
        </p:spPr>
        <p:txBody>
          <a:bodyPr>
            <a:normAutofit/>
          </a:bodyPr>
          <a:lstStyle/>
          <a:p>
            <a:pPr>
              <a:spcBef>
                <a:spcPts val="1200"/>
              </a:spcBef>
            </a:pPr>
            <a:r>
              <a:rPr lang="en-US" sz="2800" b="1" u="sng" dirty="0"/>
              <a:t>Question 1 - Part 2</a:t>
            </a:r>
            <a:r>
              <a:rPr lang="en-US" sz="2800" b="1" dirty="0"/>
              <a:t>: 	What is the Unborn? </a:t>
            </a:r>
            <a:br>
              <a:rPr lang="en-US" sz="2800" b="1" dirty="0"/>
            </a:br>
            <a:r>
              <a:rPr lang="en-US" sz="2800" b="1" dirty="0"/>
              <a:t>				When does Human Life Begin?</a:t>
            </a:r>
          </a:p>
        </p:txBody>
      </p:sp>
      <p:pic>
        <p:nvPicPr>
          <p:cNvPr id="6" name="Picture 5">
            <a:extLst>
              <a:ext uri="{FF2B5EF4-FFF2-40B4-BE49-F238E27FC236}">
                <a16:creationId xmlns:a16="http://schemas.microsoft.com/office/drawing/2014/main" id="{300C8842-8123-4F66-8DCD-C4E7CC8D2CC0}"/>
              </a:ext>
            </a:extLst>
          </p:cNvPr>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533400" y="914401"/>
            <a:ext cx="11125200" cy="5943599"/>
          </a:xfrm>
          <a:prstGeom prst="rect">
            <a:avLst/>
          </a:prstGeom>
          <a:noFill/>
          <a:ln>
            <a:noFill/>
          </a:ln>
        </p:spPr>
      </p:pic>
    </p:spTree>
    <p:extLst>
      <p:ext uri="{BB962C8B-B14F-4D97-AF65-F5344CB8AC3E}">
        <p14:creationId xmlns:p14="http://schemas.microsoft.com/office/powerpoint/2010/main" val="31007268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1C1D6-89B2-46F0-81CF-386512C5653E}"/>
              </a:ext>
            </a:extLst>
          </p:cNvPr>
          <p:cNvSpPr>
            <a:spLocks noGrp="1"/>
          </p:cNvSpPr>
          <p:nvPr>
            <p:ph type="title"/>
          </p:nvPr>
        </p:nvSpPr>
        <p:spPr>
          <a:xfrm>
            <a:off x="0" y="1"/>
            <a:ext cx="12192000" cy="985519"/>
          </a:xfrm>
          <a:solidFill>
            <a:srgbClr val="FFC000"/>
          </a:solidFill>
        </p:spPr>
        <p:txBody>
          <a:bodyPr>
            <a:normAutofit/>
          </a:bodyPr>
          <a:lstStyle/>
          <a:p>
            <a:pPr>
              <a:spcBef>
                <a:spcPts val="1200"/>
              </a:spcBef>
            </a:pPr>
            <a:r>
              <a:rPr lang="en-US" sz="2800" b="1" u="sng" dirty="0"/>
              <a:t>Question 1 - Part 2</a:t>
            </a:r>
            <a:r>
              <a:rPr lang="en-US" sz="2800" b="1" dirty="0"/>
              <a:t>: 	What is the Unborn? </a:t>
            </a:r>
            <a:br>
              <a:rPr lang="en-US" sz="2800" b="1" dirty="0"/>
            </a:br>
            <a:r>
              <a:rPr lang="en-US" sz="2800" b="1" dirty="0"/>
              <a:t>				When does Human Life Begin?</a:t>
            </a:r>
          </a:p>
        </p:txBody>
      </p:sp>
      <p:sp>
        <p:nvSpPr>
          <p:cNvPr id="4" name="Content Placeholder 3">
            <a:extLst>
              <a:ext uri="{FF2B5EF4-FFF2-40B4-BE49-F238E27FC236}">
                <a16:creationId xmlns:a16="http://schemas.microsoft.com/office/drawing/2014/main" id="{BE4759BB-643B-4E10-8FBA-025E22106F88}"/>
              </a:ext>
            </a:extLst>
          </p:cNvPr>
          <p:cNvSpPr>
            <a:spLocks noGrp="1"/>
          </p:cNvSpPr>
          <p:nvPr>
            <p:ph sz="half" idx="2"/>
          </p:nvPr>
        </p:nvSpPr>
        <p:spPr>
          <a:xfrm>
            <a:off x="314960" y="1280160"/>
            <a:ext cx="5486400" cy="5382895"/>
          </a:xfrm>
          <a:solidFill>
            <a:schemeClr val="accent1">
              <a:lumMod val="20000"/>
              <a:lumOff val="80000"/>
            </a:schemeClr>
          </a:solidFill>
        </p:spPr>
        <p:txBody>
          <a:bodyPr>
            <a:normAutofit lnSpcReduction="10000"/>
          </a:bodyPr>
          <a:lstStyle/>
          <a:p>
            <a:pPr marL="0" indent="0">
              <a:lnSpc>
                <a:spcPct val="107000"/>
              </a:lnSpc>
              <a:spcBef>
                <a:spcPts val="0"/>
              </a:spcBef>
              <a:buNone/>
            </a:pPr>
            <a:r>
              <a:rPr lang="en-US" sz="2600" b="1" i="0" u="sng" dirty="0">
                <a:solidFill>
                  <a:srgbClr val="FF0000"/>
                </a:solidFill>
                <a:effectLst/>
                <a:ea typeface="Calibri" panose="020F0502020204030204" pitchFamily="34" charset="0"/>
                <a:cs typeface="Calibri" panose="020F0502020204030204" pitchFamily="34" charset="0"/>
              </a:rPr>
              <a:t>4</a:t>
            </a:r>
            <a:r>
              <a:rPr lang="en-US" sz="2600" b="1" i="0" u="sng" baseline="30000" dirty="0">
                <a:solidFill>
                  <a:srgbClr val="FF0000"/>
                </a:solidFill>
                <a:effectLst/>
                <a:ea typeface="Calibri" panose="020F0502020204030204" pitchFamily="34" charset="0"/>
                <a:cs typeface="Calibri" panose="020F0502020204030204" pitchFamily="34" charset="0"/>
              </a:rPr>
              <a:t>th</a:t>
            </a:r>
            <a:r>
              <a:rPr lang="en-US" sz="2600" b="1" i="0" dirty="0">
                <a:solidFill>
                  <a:srgbClr val="FF0000"/>
                </a:solidFill>
                <a:effectLst/>
                <a:ea typeface="Calibri" panose="020F0502020204030204" pitchFamily="34" charset="0"/>
                <a:cs typeface="Calibri" panose="020F0502020204030204" pitchFamily="34" charset="0"/>
              </a:rPr>
              <a:t>: Life in the Womb is Reason to </a:t>
            </a:r>
          </a:p>
          <a:p>
            <a:pPr marL="0" indent="0">
              <a:lnSpc>
                <a:spcPct val="107000"/>
              </a:lnSpc>
              <a:spcBef>
                <a:spcPts val="0"/>
              </a:spcBef>
              <a:buNone/>
            </a:pPr>
            <a:r>
              <a:rPr lang="en-US" sz="2600" b="1" dirty="0">
                <a:solidFill>
                  <a:srgbClr val="FF0000"/>
                </a:solidFill>
                <a:ea typeface="Calibri" panose="020F0502020204030204" pitchFamily="34" charset="0"/>
                <a:cs typeface="Calibri" panose="020F0502020204030204" pitchFamily="34" charset="0"/>
              </a:rPr>
              <a:t>       </a:t>
            </a:r>
            <a:r>
              <a:rPr lang="en-US" sz="2600" b="1" i="0" dirty="0">
                <a:solidFill>
                  <a:srgbClr val="FF0000"/>
                </a:solidFill>
                <a:effectLst/>
                <a:ea typeface="Calibri" panose="020F0502020204030204" pitchFamily="34" charset="0"/>
                <a:cs typeface="Calibri" panose="020F0502020204030204" pitchFamily="34" charset="0"/>
              </a:rPr>
              <a:t>Praise God.</a:t>
            </a:r>
          </a:p>
          <a:p>
            <a:pPr marL="0" indent="0">
              <a:lnSpc>
                <a:spcPct val="107000"/>
              </a:lnSpc>
              <a:spcBef>
                <a:spcPts val="0"/>
              </a:spcBef>
              <a:buNone/>
            </a:pPr>
            <a:endParaRPr lang="en-US" sz="800" b="1" i="0" dirty="0">
              <a:solidFill>
                <a:srgbClr val="FF0000"/>
              </a:solidFill>
              <a:effectLst/>
              <a:ea typeface="Calibri" panose="020F0502020204030204" pitchFamily="34" charset="0"/>
              <a:cs typeface="Calibri" panose="020F0502020204030204" pitchFamily="34" charset="0"/>
            </a:endParaRPr>
          </a:p>
          <a:p>
            <a:pPr marL="0" indent="0">
              <a:buNone/>
            </a:pPr>
            <a:r>
              <a:rPr lang="en-US" sz="2400" b="1" dirty="0"/>
              <a:t>Psalm 139:13-16 </a:t>
            </a:r>
            <a:r>
              <a:rPr lang="en-US" sz="2400" dirty="0"/>
              <a:t>(NIV)</a:t>
            </a:r>
          </a:p>
          <a:p>
            <a:pPr marL="0" indent="0">
              <a:buNone/>
            </a:pPr>
            <a:endParaRPr lang="en-US" sz="900" b="1" dirty="0">
              <a:solidFill>
                <a:srgbClr val="FF0000"/>
              </a:solidFill>
            </a:endParaRPr>
          </a:p>
          <a:p>
            <a:pPr marL="0" indent="0" algn="l">
              <a:buNone/>
            </a:pPr>
            <a:r>
              <a:rPr lang="en-US" sz="2400" b="0" i="0" dirty="0">
                <a:solidFill>
                  <a:srgbClr val="000000"/>
                </a:solidFill>
                <a:effectLst/>
              </a:rPr>
              <a:t>For you created </a:t>
            </a:r>
            <a:r>
              <a:rPr lang="en-US" sz="2400" b="1" i="0" dirty="0">
                <a:solidFill>
                  <a:srgbClr val="FF0000"/>
                </a:solidFill>
                <a:effectLst/>
              </a:rPr>
              <a:t>my</a:t>
            </a:r>
            <a:r>
              <a:rPr lang="en-US" sz="2400" b="0" i="0" dirty="0">
                <a:solidFill>
                  <a:srgbClr val="000000"/>
                </a:solidFill>
                <a:effectLst/>
              </a:rPr>
              <a:t> inmost being; you knit </a:t>
            </a:r>
            <a:r>
              <a:rPr lang="en-US" sz="2400" b="1" i="0" dirty="0">
                <a:solidFill>
                  <a:srgbClr val="FF0000"/>
                </a:solidFill>
                <a:effectLst/>
              </a:rPr>
              <a:t>me</a:t>
            </a:r>
            <a:r>
              <a:rPr lang="en-US" sz="2400" b="0" i="0" dirty="0">
                <a:solidFill>
                  <a:srgbClr val="000000"/>
                </a:solidFill>
                <a:effectLst/>
              </a:rPr>
              <a:t> together in </a:t>
            </a:r>
            <a:r>
              <a:rPr lang="en-US" sz="2400" b="1" i="0" dirty="0">
                <a:solidFill>
                  <a:srgbClr val="FF0000"/>
                </a:solidFill>
                <a:effectLst/>
              </a:rPr>
              <a:t>my</a:t>
            </a:r>
            <a:r>
              <a:rPr lang="en-US" sz="2400" b="0" i="0" dirty="0">
                <a:solidFill>
                  <a:srgbClr val="000000"/>
                </a:solidFill>
                <a:effectLst/>
              </a:rPr>
              <a:t> mother’s womb.</a:t>
            </a:r>
            <a:br>
              <a:rPr lang="en-US" sz="2400" b="0" i="0" dirty="0">
                <a:solidFill>
                  <a:srgbClr val="000000"/>
                </a:solidFill>
                <a:effectLst/>
              </a:rPr>
            </a:br>
            <a:r>
              <a:rPr lang="en-US" sz="2400" b="1" i="0" dirty="0">
                <a:solidFill>
                  <a:srgbClr val="FF0000"/>
                </a:solidFill>
                <a:effectLst/>
              </a:rPr>
              <a:t>I</a:t>
            </a:r>
            <a:r>
              <a:rPr lang="en-US" sz="2400" b="0" i="0" dirty="0">
                <a:solidFill>
                  <a:srgbClr val="000000"/>
                </a:solidFill>
                <a:effectLst/>
              </a:rPr>
              <a:t> praise you because </a:t>
            </a:r>
            <a:r>
              <a:rPr lang="en-US" sz="2400" b="1" i="0" dirty="0">
                <a:solidFill>
                  <a:srgbClr val="FF0000"/>
                </a:solidFill>
                <a:effectLst/>
              </a:rPr>
              <a:t>I </a:t>
            </a:r>
            <a:r>
              <a:rPr lang="en-US" sz="2400" b="0" i="0" dirty="0">
                <a:solidFill>
                  <a:srgbClr val="000000"/>
                </a:solidFill>
                <a:effectLst/>
              </a:rPr>
              <a:t>am fearfully and wonderfully made; your works are wonderful, </a:t>
            </a:r>
            <a:r>
              <a:rPr lang="en-US" sz="2400" b="1" i="0" dirty="0">
                <a:solidFill>
                  <a:srgbClr val="FF0000"/>
                </a:solidFill>
                <a:effectLst/>
              </a:rPr>
              <a:t>I</a:t>
            </a:r>
            <a:r>
              <a:rPr lang="en-US" sz="2400" b="0" i="0" dirty="0">
                <a:solidFill>
                  <a:srgbClr val="000000"/>
                </a:solidFill>
                <a:effectLst/>
              </a:rPr>
              <a:t> know that full well.</a:t>
            </a:r>
            <a:br>
              <a:rPr lang="en-US" sz="2400" b="0" i="0" dirty="0">
                <a:solidFill>
                  <a:srgbClr val="000000"/>
                </a:solidFill>
                <a:effectLst/>
              </a:rPr>
            </a:br>
            <a:r>
              <a:rPr lang="en-US" sz="2400" b="1" i="0" dirty="0">
                <a:solidFill>
                  <a:srgbClr val="FF0000"/>
                </a:solidFill>
                <a:effectLst/>
              </a:rPr>
              <a:t>My</a:t>
            </a:r>
            <a:r>
              <a:rPr lang="en-US" sz="2400" b="0" i="0" dirty="0">
                <a:solidFill>
                  <a:srgbClr val="000000"/>
                </a:solidFill>
                <a:effectLst/>
              </a:rPr>
              <a:t> frame was not hidden from you when</a:t>
            </a:r>
            <a:r>
              <a:rPr lang="en-US" sz="2400" b="1" i="0" dirty="0">
                <a:solidFill>
                  <a:srgbClr val="FF0000"/>
                </a:solidFill>
                <a:effectLst/>
              </a:rPr>
              <a:t> I </a:t>
            </a:r>
            <a:r>
              <a:rPr lang="en-US" sz="2400" b="0" i="0" dirty="0">
                <a:solidFill>
                  <a:srgbClr val="000000"/>
                </a:solidFill>
                <a:effectLst/>
              </a:rPr>
              <a:t>was made in the secret place, when</a:t>
            </a:r>
            <a:r>
              <a:rPr lang="en-US" sz="2400" b="1" i="0" dirty="0">
                <a:solidFill>
                  <a:srgbClr val="FF0000"/>
                </a:solidFill>
                <a:effectLst/>
              </a:rPr>
              <a:t> I </a:t>
            </a:r>
            <a:r>
              <a:rPr lang="en-US" sz="2400" b="0" i="0" dirty="0">
                <a:solidFill>
                  <a:srgbClr val="000000"/>
                </a:solidFill>
                <a:effectLst/>
              </a:rPr>
              <a:t>was woven together in the depths of the earth.</a:t>
            </a:r>
            <a:br>
              <a:rPr lang="en-US" sz="2400" b="0" i="0" dirty="0">
                <a:solidFill>
                  <a:srgbClr val="000000"/>
                </a:solidFill>
                <a:effectLst/>
              </a:rPr>
            </a:br>
            <a:r>
              <a:rPr lang="en-US" sz="2400" b="0" i="0" dirty="0">
                <a:solidFill>
                  <a:srgbClr val="000000"/>
                </a:solidFill>
                <a:effectLst/>
              </a:rPr>
              <a:t>Your eyes saw </a:t>
            </a:r>
            <a:r>
              <a:rPr lang="en-US" sz="2400" b="1" i="0" dirty="0">
                <a:solidFill>
                  <a:srgbClr val="FF0000"/>
                </a:solidFill>
                <a:effectLst/>
              </a:rPr>
              <a:t>my</a:t>
            </a:r>
            <a:r>
              <a:rPr lang="en-US" sz="2400" b="0" i="0" dirty="0">
                <a:solidFill>
                  <a:srgbClr val="000000"/>
                </a:solidFill>
                <a:effectLst/>
              </a:rPr>
              <a:t> unformed body; all the days ordained for </a:t>
            </a:r>
            <a:r>
              <a:rPr lang="en-US" sz="2400" b="1" i="0" dirty="0">
                <a:solidFill>
                  <a:srgbClr val="FF0000"/>
                </a:solidFill>
                <a:effectLst/>
              </a:rPr>
              <a:t>me</a:t>
            </a:r>
            <a:r>
              <a:rPr lang="en-US" sz="2400" b="0" i="0" dirty="0">
                <a:solidFill>
                  <a:srgbClr val="000000"/>
                </a:solidFill>
                <a:effectLst/>
              </a:rPr>
              <a:t> were written in your book before one of them came to be.</a:t>
            </a:r>
          </a:p>
          <a:p>
            <a:pPr marL="0" indent="0">
              <a:buNone/>
            </a:pPr>
            <a:endParaRPr lang="en-US" sz="1200" b="1" dirty="0">
              <a:solidFill>
                <a:srgbClr val="FF0000"/>
              </a:solidFill>
            </a:endParaRPr>
          </a:p>
        </p:txBody>
      </p:sp>
      <p:sp>
        <p:nvSpPr>
          <p:cNvPr id="5" name="Content Placeholder 2">
            <a:extLst>
              <a:ext uri="{FF2B5EF4-FFF2-40B4-BE49-F238E27FC236}">
                <a16:creationId xmlns:a16="http://schemas.microsoft.com/office/drawing/2014/main" id="{9516BEB5-94C8-4E44-A21E-ABDD5DA1C869}"/>
              </a:ext>
            </a:extLst>
          </p:cNvPr>
          <p:cNvSpPr txBox="1">
            <a:spLocks/>
          </p:cNvSpPr>
          <p:nvPr/>
        </p:nvSpPr>
        <p:spPr>
          <a:xfrm>
            <a:off x="6096000" y="1280160"/>
            <a:ext cx="5781040" cy="53930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dirty="0"/>
              <a:t>Use of personal pronouns ‘I’ and ‘me’ show David sees himself as the same human at the time of writing as he was in the womb.</a:t>
            </a:r>
          </a:p>
          <a:p>
            <a:r>
              <a:rPr lang="en-US" sz="2200" dirty="0"/>
              <a:t>Our humanity in the womb is true – </a:t>
            </a:r>
            <a:r>
              <a:rPr lang="en-US" sz="2200" i="1" dirty="0"/>
              <a:t>and</a:t>
            </a:r>
            <a:r>
              <a:rPr lang="en-US" sz="2200" dirty="0"/>
              <a:t> amazing! As David reflects on being formed in the womb he gives praise to God.</a:t>
            </a:r>
          </a:p>
          <a:p>
            <a:pPr marL="0" indent="0">
              <a:buNone/>
            </a:pPr>
            <a:endParaRPr lang="en-US" dirty="0"/>
          </a:p>
          <a:p>
            <a:pPr marL="0" indent="0">
              <a:buNone/>
            </a:pPr>
            <a:r>
              <a:rPr lang="en-US" sz="4000" b="1" dirty="0"/>
              <a:t>Video </a:t>
            </a:r>
            <a:r>
              <a:rPr lang="en-US" sz="1800" i="1" dirty="0"/>
              <a:t>(5 mins.)</a:t>
            </a:r>
          </a:p>
          <a:p>
            <a:pPr marL="0" indent="0">
              <a:buNone/>
            </a:pPr>
            <a:endParaRPr lang="en-US" sz="200" dirty="0"/>
          </a:p>
          <a:p>
            <a:pPr marL="2743200" lvl="6" indent="0">
              <a:spcBef>
                <a:spcPts val="0"/>
              </a:spcBef>
              <a:buNone/>
            </a:pPr>
            <a:r>
              <a:rPr lang="en-US" sz="2800" b="1" dirty="0"/>
              <a:t>Watch the amazing journey of life in </a:t>
            </a:r>
          </a:p>
          <a:p>
            <a:pPr marL="2743200" lvl="6" indent="0">
              <a:spcBef>
                <a:spcPts val="0"/>
              </a:spcBef>
              <a:buNone/>
            </a:pPr>
            <a:r>
              <a:rPr lang="en-US" sz="2800" b="1" dirty="0"/>
              <a:t>the womb - </a:t>
            </a:r>
            <a:r>
              <a:rPr lang="en-US" sz="2800" b="1" i="1" dirty="0">
                <a:hlinkClick r:id="rId3"/>
              </a:rPr>
              <a:t>‘Your Life Before Birth.’</a:t>
            </a:r>
            <a:endParaRPr lang="en-US" sz="2800" b="1" i="1" dirty="0"/>
          </a:p>
        </p:txBody>
      </p:sp>
      <p:pic>
        <p:nvPicPr>
          <p:cNvPr id="1026" name="Picture 2">
            <a:hlinkClick r:id="rId3"/>
            <a:extLst>
              <a:ext uri="{FF2B5EF4-FFF2-40B4-BE49-F238E27FC236}">
                <a16:creationId xmlns:a16="http://schemas.microsoft.com/office/drawing/2014/main" id="{53D039C2-F2B6-4216-AD32-5C211B2E94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7600" y="4665980"/>
            <a:ext cx="2628052" cy="1478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9445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1C1D6-89B2-46F0-81CF-386512C5653E}"/>
              </a:ext>
            </a:extLst>
          </p:cNvPr>
          <p:cNvSpPr>
            <a:spLocks noGrp="1"/>
          </p:cNvSpPr>
          <p:nvPr>
            <p:ph type="title"/>
          </p:nvPr>
        </p:nvSpPr>
        <p:spPr>
          <a:xfrm>
            <a:off x="0" y="1"/>
            <a:ext cx="12192000" cy="985519"/>
          </a:xfrm>
          <a:solidFill>
            <a:srgbClr val="FFC000"/>
          </a:solidFill>
        </p:spPr>
        <p:txBody>
          <a:bodyPr>
            <a:normAutofit/>
          </a:bodyPr>
          <a:lstStyle/>
          <a:p>
            <a:pPr>
              <a:spcBef>
                <a:spcPts val="1200"/>
              </a:spcBef>
            </a:pPr>
            <a:r>
              <a:rPr lang="en-US" sz="2800" b="1" u="sng" dirty="0"/>
              <a:t>Question 1</a:t>
            </a:r>
            <a:r>
              <a:rPr lang="en-US" sz="2800" b="1" dirty="0"/>
              <a:t>:	Part 1		What does God say about human life?</a:t>
            </a:r>
            <a:br>
              <a:rPr lang="en-US" sz="2800" b="1" dirty="0"/>
            </a:br>
            <a:r>
              <a:rPr lang="en-US" sz="2800" b="1" dirty="0"/>
              <a:t>		Part 2		What is the unborn? When does human life begin?</a:t>
            </a:r>
          </a:p>
        </p:txBody>
      </p:sp>
      <p:sp>
        <p:nvSpPr>
          <p:cNvPr id="4" name="Content Placeholder 3">
            <a:extLst>
              <a:ext uri="{FF2B5EF4-FFF2-40B4-BE49-F238E27FC236}">
                <a16:creationId xmlns:a16="http://schemas.microsoft.com/office/drawing/2014/main" id="{BE4759BB-643B-4E10-8FBA-025E22106F88}"/>
              </a:ext>
            </a:extLst>
          </p:cNvPr>
          <p:cNvSpPr>
            <a:spLocks noGrp="1"/>
          </p:cNvSpPr>
          <p:nvPr>
            <p:ph sz="half" idx="2"/>
          </p:nvPr>
        </p:nvSpPr>
        <p:spPr>
          <a:xfrm>
            <a:off x="314960" y="1280160"/>
            <a:ext cx="5486400" cy="5382895"/>
          </a:xfrm>
          <a:solidFill>
            <a:schemeClr val="accent1">
              <a:lumMod val="20000"/>
              <a:lumOff val="80000"/>
            </a:schemeClr>
          </a:solidFill>
        </p:spPr>
        <p:txBody>
          <a:bodyPr>
            <a:normAutofit lnSpcReduction="10000"/>
          </a:bodyPr>
          <a:lstStyle/>
          <a:p>
            <a:pPr marL="0" indent="0" algn="ctr">
              <a:buNone/>
            </a:pPr>
            <a:r>
              <a:rPr lang="en-US" sz="3200" b="1" dirty="0">
                <a:solidFill>
                  <a:srgbClr val="FF0000"/>
                </a:solidFill>
              </a:rPr>
              <a:t>Discussion and Reflection</a:t>
            </a:r>
          </a:p>
          <a:p>
            <a:pPr marL="0" indent="0" algn="ctr">
              <a:buNone/>
            </a:pPr>
            <a:r>
              <a:rPr lang="en-US" sz="2400" dirty="0"/>
              <a:t>(Discuss with a friend)</a:t>
            </a:r>
          </a:p>
          <a:p>
            <a:pPr marL="0" indent="0">
              <a:buNone/>
            </a:pPr>
            <a:endParaRPr lang="en-US" b="1" dirty="0">
              <a:solidFill>
                <a:srgbClr val="FF0000"/>
              </a:solidFill>
            </a:endParaRPr>
          </a:p>
          <a:p>
            <a:pPr marL="0" indent="0">
              <a:buNone/>
            </a:pPr>
            <a:endParaRPr lang="en-US" sz="1400" dirty="0"/>
          </a:p>
          <a:p>
            <a:pPr marL="0" indent="0">
              <a:buNone/>
            </a:pPr>
            <a:r>
              <a:rPr lang="en-US" dirty="0"/>
              <a:t>What is the most important thing you learned so far?</a:t>
            </a:r>
          </a:p>
          <a:p>
            <a:pPr marL="0" indent="0">
              <a:buNone/>
            </a:pPr>
            <a:endParaRPr lang="en-US" dirty="0"/>
          </a:p>
          <a:p>
            <a:pPr marL="0" indent="0">
              <a:buNone/>
            </a:pPr>
            <a:r>
              <a:rPr lang="en-US" dirty="0"/>
              <a:t>What are the 4 values every person has?</a:t>
            </a:r>
          </a:p>
          <a:p>
            <a:pPr marL="0" indent="0">
              <a:buNone/>
            </a:pPr>
            <a:endParaRPr lang="en-US" i="1" dirty="0"/>
          </a:p>
          <a:p>
            <a:pPr marL="0" indent="0">
              <a:buNone/>
            </a:pPr>
            <a:r>
              <a:rPr lang="en-US" dirty="0"/>
              <a:t>Try retelling the story of pregnant Mary meeting pregnant Elizabeth.</a:t>
            </a:r>
          </a:p>
          <a:p>
            <a:pPr marL="0" indent="0">
              <a:buNone/>
            </a:pPr>
            <a:endParaRPr lang="en-US" b="1" dirty="0"/>
          </a:p>
        </p:txBody>
      </p:sp>
      <p:sp>
        <p:nvSpPr>
          <p:cNvPr id="5" name="Content Placeholder 2">
            <a:extLst>
              <a:ext uri="{FF2B5EF4-FFF2-40B4-BE49-F238E27FC236}">
                <a16:creationId xmlns:a16="http://schemas.microsoft.com/office/drawing/2014/main" id="{9516BEB5-94C8-4E44-A21E-ABDD5DA1C869}"/>
              </a:ext>
            </a:extLst>
          </p:cNvPr>
          <p:cNvSpPr txBox="1">
            <a:spLocks/>
          </p:cNvSpPr>
          <p:nvPr/>
        </p:nvSpPr>
        <p:spPr>
          <a:xfrm>
            <a:off x="6096000" y="1280160"/>
            <a:ext cx="5781040" cy="5393055"/>
          </a:xfrm>
          <a:prstGeom prst="rect">
            <a:avLst/>
          </a:prstGeom>
          <a:solidFill>
            <a:schemeClr val="accent5">
              <a:lumMod val="40000"/>
              <a:lumOff val="60000"/>
            </a:schemeClr>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500" b="1" dirty="0">
                <a:solidFill>
                  <a:srgbClr val="FF0000"/>
                </a:solidFill>
              </a:rPr>
              <a:t>Think about how you would answer these questions.</a:t>
            </a:r>
          </a:p>
          <a:p>
            <a:pPr marL="0" indent="0">
              <a:buNone/>
            </a:pPr>
            <a:endParaRPr lang="en-US" dirty="0"/>
          </a:p>
          <a:p>
            <a:pPr marL="514350" indent="-514350">
              <a:buAutoNum type="arabicPeriod"/>
            </a:pPr>
            <a:r>
              <a:rPr lang="en-US" dirty="0"/>
              <a:t>When does human life begin, and how do you know that?</a:t>
            </a:r>
          </a:p>
          <a:p>
            <a:pPr marL="514350" indent="-514350">
              <a:buAutoNum type="arabicPeriod"/>
            </a:pPr>
            <a:endParaRPr lang="en-US" dirty="0"/>
          </a:p>
          <a:p>
            <a:pPr marL="514350" indent="-514350">
              <a:buAutoNum type="arabicPeriod"/>
            </a:pPr>
            <a:r>
              <a:rPr lang="en-US" dirty="0"/>
              <a:t>Why do Christians believe every person, even unborn babies, have significant value?</a:t>
            </a:r>
          </a:p>
          <a:p>
            <a:pPr marL="514350" indent="-514350">
              <a:buAutoNum type="arabicPeriod"/>
            </a:pPr>
            <a:endParaRPr lang="en-US" dirty="0"/>
          </a:p>
          <a:p>
            <a:pPr marL="514350" indent="-514350">
              <a:buAutoNum type="arabicPeriod"/>
            </a:pPr>
            <a:r>
              <a:rPr lang="en-US" dirty="0"/>
              <a:t>What makes people more valuable than animals?</a:t>
            </a:r>
          </a:p>
          <a:p>
            <a:pPr marL="0" indent="0">
              <a:buNone/>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457200" lvl="1" indent="0">
              <a:buFont typeface="Arial" panose="020B0604020202020204" pitchFamily="34" charset="0"/>
              <a:buNone/>
            </a:pPr>
            <a:endParaRPr lang="en-US" sz="2800" dirty="0"/>
          </a:p>
          <a:p>
            <a:pPr marL="457200" lvl="1" indent="0">
              <a:buFont typeface="Arial" panose="020B0604020202020204" pitchFamily="34" charset="0"/>
              <a:buNone/>
            </a:pPr>
            <a:endParaRPr lang="en-US" sz="2800" dirty="0"/>
          </a:p>
          <a:p>
            <a:pPr marL="457200" lvl="1" indent="0">
              <a:buFont typeface="Arial" panose="020B0604020202020204" pitchFamily="34" charset="0"/>
              <a:buNone/>
            </a:pPr>
            <a:endParaRPr lang="en-US" sz="2800" dirty="0"/>
          </a:p>
        </p:txBody>
      </p:sp>
    </p:spTree>
    <p:extLst>
      <p:ext uri="{BB962C8B-B14F-4D97-AF65-F5344CB8AC3E}">
        <p14:creationId xmlns:p14="http://schemas.microsoft.com/office/powerpoint/2010/main" val="116335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4543</TotalTime>
  <Words>7662</Words>
  <Application>Microsoft Office PowerPoint</Application>
  <PresentationFormat>Widescreen</PresentationFormat>
  <Paragraphs>751</Paragraphs>
  <Slides>26</Slides>
  <Notes>23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26</vt:i4>
      </vt:variant>
    </vt:vector>
  </HeadingPairs>
  <TitlesOfParts>
    <vt:vector size="37" baseType="lpstr">
      <vt:lpstr>Arial</vt:lpstr>
      <vt:lpstr>Arial</vt:lpstr>
      <vt:lpstr>Calibri</vt:lpstr>
      <vt:lpstr>Calibri Light</vt:lpstr>
      <vt:lpstr>Cardo</vt:lpstr>
      <vt:lpstr>Courier New</vt:lpstr>
      <vt:lpstr>Ezra SIL</vt:lpstr>
      <vt:lpstr>inherit</vt:lpstr>
      <vt:lpstr>Symbol</vt:lpstr>
      <vt:lpstr>Times New Roman</vt:lpstr>
      <vt:lpstr>Office Theme</vt:lpstr>
      <vt:lpstr>PowerPoint Presentation</vt:lpstr>
      <vt:lpstr>The 4 Questions Training Answering the Crisis of Abortion with the Gospel of Life</vt:lpstr>
      <vt:lpstr>The 4 Questions Training Answering the Crisis of Abortion with the Gospel of Life</vt:lpstr>
      <vt:lpstr>The 4 Questions Training Answering the Crisis of Abortion with the Gospel of Life</vt:lpstr>
      <vt:lpstr>The 4 Questions Training Answering the Crisis of Abortion with the Gospel of Life</vt:lpstr>
      <vt:lpstr>Question 1 - Part 1:  What does God say about human life?    </vt:lpstr>
      <vt:lpstr>Chapter 1  What does God say about human life,     including life in the womb?</vt:lpstr>
      <vt:lpstr>Chapter 1  What does God say about human life,     including life in the womb?</vt:lpstr>
      <vt:lpstr>Chapter 1  What does God say about human life,     including life in the womb?</vt:lpstr>
      <vt:lpstr>Chapter 1  What does God say about human life,     including life in the womb?</vt:lpstr>
      <vt:lpstr>Chapter 1  What does God say about human life,     including life in the womb?</vt:lpstr>
      <vt:lpstr>Chapter 1  What does God say about human life,     including life in the womb?</vt:lpstr>
      <vt:lpstr>Question 1 – Part 2:  What is the Unborn?      When does Human Life Begin? </vt:lpstr>
      <vt:lpstr>Question 1 – Part 2:  What is the Unborn?      When does Human Life Begin? </vt:lpstr>
      <vt:lpstr>Question 1 – Part 2:  What is the Unborn?      When does Human Life Begin? </vt:lpstr>
      <vt:lpstr>Question 1 – Part 2:  What is the Unborn?      When does Human Life Begin? </vt:lpstr>
      <vt:lpstr>Question 1 – Part 2:  What is the Unborn?      When does Human Life Begin? </vt:lpstr>
      <vt:lpstr>Question 1 – Part 2:  What is the Unborn?      When does Human Life Begin? </vt:lpstr>
      <vt:lpstr>Question 1 – Part 2:  What is the Unborn?      When does Human Life Begin? </vt:lpstr>
      <vt:lpstr>Question 1 – Part 2:  What is the Unborn?      When does Human Life Begin? </vt:lpstr>
      <vt:lpstr>Question 1 – Part 2:  What is the Unborn?      When does Human Life Begin? </vt:lpstr>
      <vt:lpstr>Question 1 – Part 2:  What is the Unborn?      When does Human Life Begin? </vt:lpstr>
      <vt:lpstr>Question 1 – Part 2:  What is the Unborn?      When does Human Life Begin? </vt:lpstr>
      <vt:lpstr>Question 1 - Part 2:  What is the Unborn?      When does Human Life Begin?</vt:lpstr>
      <vt:lpstr>Question 1 - Part 2:  What is the Unborn?      When does Human Life Begin?</vt:lpstr>
      <vt:lpstr>Question 1: Part 1  What does God say about human life?   Part 2  What is the unborn? When does human life begin?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What does God say about human life,     including life in the womb?</dc:title>
  <dc:creator>84912105453</dc:creator>
  <cp:lastModifiedBy>84912105453</cp:lastModifiedBy>
  <cp:revision>73</cp:revision>
  <cp:lastPrinted>2022-01-17T11:09:23Z</cp:lastPrinted>
  <dcterms:created xsi:type="dcterms:W3CDTF">2021-09-14T04:12:00Z</dcterms:created>
  <dcterms:modified xsi:type="dcterms:W3CDTF">2022-01-18T07:38:31Z</dcterms:modified>
</cp:coreProperties>
</file>